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1" r:id="rId1"/>
  </p:sldMasterIdLst>
  <p:notesMasterIdLst>
    <p:notesMasterId r:id="rId26"/>
  </p:notesMasterIdLst>
  <p:handoutMasterIdLst>
    <p:handoutMasterId r:id="rId27"/>
  </p:handoutMasterIdLst>
  <p:sldIdLst>
    <p:sldId id="347" r:id="rId2"/>
    <p:sldId id="318" r:id="rId3"/>
    <p:sldId id="389" r:id="rId4"/>
    <p:sldId id="385" r:id="rId5"/>
    <p:sldId id="353" r:id="rId6"/>
    <p:sldId id="364" r:id="rId7"/>
    <p:sldId id="388" r:id="rId8"/>
    <p:sldId id="386" r:id="rId9"/>
    <p:sldId id="387" r:id="rId10"/>
    <p:sldId id="391" r:id="rId11"/>
    <p:sldId id="355" r:id="rId12"/>
    <p:sldId id="378" r:id="rId13"/>
    <p:sldId id="379" r:id="rId14"/>
    <p:sldId id="380" r:id="rId15"/>
    <p:sldId id="381" r:id="rId16"/>
    <p:sldId id="382" r:id="rId17"/>
    <p:sldId id="320" r:id="rId18"/>
    <p:sldId id="312" r:id="rId19"/>
    <p:sldId id="337" r:id="rId20"/>
    <p:sldId id="340" r:id="rId21"/>
    <p:sldId id="390" r:id="rId22"/>
    <p:sldId id="344" r:id="rId23"/>
    <p:sldId id="291" r:id="rId24"/>
    <p:sldId id="338" r:id="rId25"/>
  </p:sldIdLst>
  <p:sldSz cx="9144000" cy="6858000" type="screen4x3"/>
  <p:notesSz cx="6881813" cy="9296400"/>
  <p:custDataLst>
    <p:tags r:id="rId28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aura J Le" initials="LJL" lastIdx="8" clrIdx="0">
    <p:extLst>
      <p:ext uri="{19B8F6BF-5375-455C-9EA6-DF929625EA0E}">
        <p15:presenceInfo xmlns:p15="http://schemas.microsoft.com/office/powerpoint/2012/main" userId="S::free0312@umn.edu::cb07cdc5-d7b2-46ba-a2bd-dce7b884006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56B89"/>
    <a:srgbClr val="336685"/>
    <a:srgbClr val="800000"/>
    <a:srgbClr val="99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208" autoAdjust="0"/>
    <p:restoredTop sz="72531" autoAdjust="0"/>
  </p:normalViewPr>
  <p:slideViewPr>
    <p:cSldViewPr>
      <p:cViewPr varScale="1">
        <p:scale>
          <a:sx n="54" d="100"/>
          <a:sy n="54" d="100"/>
        </p:scale>
        <p:origin x="1596" y="66"/>
      </p:cViewPr>
      <p:guideLst>
        <p:guide orient="horz" pos="2160"/>
        <p:guide pos="2880"/>
      </p:guideLst>
    </p:cSldViewPr>
  </p:slid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6" d="100"/>
          <a:sy n="86" d="100"/>
        </p:scale>
        <p:origin x="3858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2119" cy="464820"/>
          </a:xfrm>
          <a:prstGeom prst="rect">
            <a:avLst/>
          </a:prstGeom>
        </p:spPr>
        <p:txBody>
          <a:bodyPr vert="horz" lIns="92446" tIns="46223" rIns="92446" bIns="46223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98102" y="0"/>
            <a:ext cx="2982119" cy="464820"/>
          </a:xfrm>
          <a:prstGeom prst="rect">
            <a:avLst/>
          </a:prstGeom>
        </p:spPr>
        <p:txBody>
          <a:bodyPr vert="horz" lIns="92446" tIns="46223" rIns="92446" bIns="46223" rtlCol="0"/>
          <a:lstStyle>
            <a:lvl1pPr algn="r">
              <a:defRPr sz="1200"/>
            </a:lvl1pPr>
          </a:lstStyle>
          <a:p>
            <a:fld id="{A59FE37B-67DE-49D7-B9EB-934C5301BFAC}" type="datetimeFigureOut">
              <a:rPr lang="en-US" smtClean="0"/>
              <a:t>7/22/2019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2982119" cy="464820"/>
          </a:xfrm>
          <a:prstGeom prst="rect">
            <a:avLst/>
          </a:prstGeom>
        </p:spPr>
        <p:txBody>
          <a:bodyPr vert="horz" lIns="92446" tIns="46223" rIns="92446" bIns="46223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98102" y="8829967"/>
            <a:ext cx="2982119" cy="464820"/>
          </a:xfrm>
          <a:prstGeom prst="rect">
            <a:avLst/>
          </a:prstGeom>
        </p:spPr>
        <p:txBody>
          <a:bodyPr vert="horz" lIns="92446" tIns="46223" rIns="92446" bIns="46223" rtlCol="0" anchor="b"/>
          <a:lstStyle>
            <a:lvl1pPr algn="r">
              <a:defRPr sz="1200"/>
            </a:lvl1pPr>
          </a:lstStyle>
          <a:p>
            <a:fld id="{94BB7337-CEF3-4A11-B76A-0286DE5A86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64610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2913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97313" y="0"/>
            <a:ext cx="2982912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F89AAB-02AC-4DC1-8790-71B9DDE371FD}" type="datetimeFigureOut">
              <a:rPr lang="en-US" smtClean="0"/>
              <a:t>7/22/2019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176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8975" y="4416425"/>
            <a:ext cx="5505450" cy="418306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2982913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97313" y="8829675"/>
            <a:ext cx="2982912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A2B774-5ABD-4455-82D1-9DB255C783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4697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A2B774-5ABD-4455-82D1-9DB255C78333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884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project report</a:t>
            </a:r>
            <a:r>
              <a:rPr lang="en-US" baseline="0" dirty="0" smtClean="0"/>
              <a:t> is available in the Journal of Island Studies, located in The Islands themselves, in the Academy.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A2B774-5ABD-4455-82D1-9DB255C7833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617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A2B774-5ABD-4455-82D1-9DB255C7833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0072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Application and Collaboration were mentioned repeatedly as positives</a:t>
            </a:r>
            <a:r>
              <a:rPr lang="en-US" baseline="0" dirty="0"/>
              <a:t> about the Island project in the student course </a:t>
            </a:r>
            <a:r>
              <a:rPr lang="en-US" baseline="0" dirty="0" smtClean="0"/>
              <a:t>evaluations.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A2B774-5ABD-4455-82D1-9DB255C7833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2638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quote is from a </a:t>
            </a:r>
            <a:r>
              <a:rPr lang="en-US" dirty="0" err="1"/>
              <a:t>PubH</a:t>
            </a:r>
            <a:r>
              <a:rPr lang="en-US" dirty="0"/>
              <a:t> 6414 student project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A2B774-5ABD-4455-82D1-9DB255C7833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2638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Actual address for the folder:</a:t>
            </a:r>
          </a:p>
          <a:p>
            <a:r>
              <a:rPr lang="en-US" dirty="0" smtClean="0"/>
              <a:t>https://drive.google.com/drive/folders/11BbfLS8h9GHgcvk0hdxAiVu9_YUobvjz?usp=sharing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A2B774-5ABD-4455-82D1-9DB255C7833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0574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A2B774-5ABD-4455-82D1-9DB255C7833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8845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A2B774-5ABD-4455-82D1-9DB255C7833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5434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Goal: to make</a:t>
            </a:r>
            <a:r>
              <a:rPr lang="en-US" baseline="0" dirty="0"/>
              <a:t> you think that this is the coolest teaching tool ever and you can’t wait to try it!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A2B774-5ABD-4455-82D1-9DB255C7833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7254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Student </a:t>
            </a:r>
            <a:r>
              <a:rPr lang="en-US" dirty="0"/>
              <a:t>backgrounds</a:t>
            </a:r>
          </a:p>
          <a:p>
            <a:pPr lvl="1"/>
            <a:r>
              <a:rPr lang="en-US" dirty="0"/>
              <a:t>Graduate students in public health</a:t>
            </a:r>
          </a:p>
          <a:p>
            <a:pPr lvl="1"/>
            <a:r>
              <a:rPr lang="en-US" dirty="0"/>
              <a:t>Health-related graduate students (e.g. DNP, DVM) and trainees (e.g. residents, fellows)</a:t>
            </a:r>
          </a:p>
          <a:p>
            <a:pPr lvl="1"/>
            <a:r>
              <a:rPr lang="en-US" dirty="0"/>
              <a:t>Medical and public health professionals</a:t>
            </a:r>
          </a:p>
          <a:p>
            <a:pPr lvl="1"/>
            <a:r>
              <a:rPr lang="en-US" dirty="0"/>
              <a:t>Undergraduates interested in public health or medicine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A2B774-5ABD-4455-82D1-9DB255C7833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5455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A2B774-5ABD-4455-82D1-9DB255C7833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6503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Island(s)</a:t>
            </a:r>
            <a:r>
              <a:rPr lang="en-US" baseline="0" dirty="0"/>
              <a:t> project was f</a:t>
            </a:r>
            <a:r>
              <a:rPr lang="en-US" dirty="0"/>
              <a:t>irst used in Biostatistics in </a:t>
            </a:r>
            <a:r>
              <a:rPr lang="en-US" dirty="0" err="1"/>
              <a:t>PubH</a:t>
            </a:r>
            <a:r>
              <a:rPr lang="en-US" dirty="0"/>
              <a:t> 6414, in Fall 2012, online and in-person</a:t>
            </a:r>
            <a:r>
              <a:rPr lang="en-US" baseline="0" dirty="0"/>
              <a:t>. 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A2B774-5ABD-4455-82D1-9DB255C78333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5330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A2B774-5ABD-4455-82D1-9DB255C7833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7632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Island(s)</a:t>
            </a:r>
            <a:r>
              <a:rPr lang="en-US" baseline="0" dirty="0"/>
              <a:t> project was f</a:t>
            </a:r>
            <a:r>
              <a:rPr lang="en-US" dirty="0"/>
              <a:t>irst used in Biostatistics in </a:t>
            </a:r>
            <a:r>
              <a:rPr lang="en-US" dirty="0" err="1"/>
              <a:t>PubH</a:t>
            </a:r>
            <a:r>
              <a:rPr lang="en-US" dirty="0"/>
              <a:t> 6414, in Fall 2012, online and in-person</a:t>
            </a:r>
            <a:r>
              <a:rPr lang="en-US" baseline="0" dirty="0"/>
              <a:t>. 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A2B774-5ABD-4455-82D1-9DB255C78333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1224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</a:t>
            </a:r>
            <a:r>
              <a:rPr lang="en-US" baseline="0" dirty="0" smtClean="0"/>
              <a:t> is the s</a:t>
            </a:r>
            <a:r>
              <a:rPr lang="en-US" dirty="0" smtClean="0"/>
              <a:t>equence</a:t>
            </a:r>
            <a:r>
              <a:rPr lang="en-US" baseline="0" dirty="0" smtClean="0"/>
              <a:t> that was used in </a:t>
            </a:r>
            <a:r>
              <a:rPr lang="en-US" baseline="0" dirty="0" err="1" smtClean="0"/>
              <a:t>PubH</a:t>
            </a:r>
            <a:r>
              <a:rPr lang="en-US" baseline="0" dirty="0" smtClean="0"/>
              <a:t> 6414 in-person, fall 2018. Other instructors sequence the projects slightly differently.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A2B774-5ABD-4455-82D1-9DB255C7833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5271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Title</a:t>
            </a:r>
            <a:r>
              <a:rPr lang="en-US" baseline="0" dirty="0" smtClean="0"/>
              <a:t>s </a:t>
            </a:r>
            <a:r>
              <a:rPr lang="en-US" baseline="0" dirty="0"/>
              <a:t>and i</a:t>
            </a:r>
            <a:r>
              <a:rPr lang="en-US" dirty="0"/>
              <a:t>mages are from </a:t>
            </a:r>
            <a:r>
              <a:rPr lang="en-US" dirty="0" err="1" smtClean="0"/>
              <a:t>PubH</a:t>
            </a:r>
            <a:r>
              <a:rPr lang="en-US" baseline="0" dirty="0" smtClean="0"/>
              <a:t> </a:t>
            </a:r>
            <a:r>
              <a:rPr lang="en-US" dirty="0"/>
              <a:t>6414 Online </a:t>
            </a:r>
            <a:r>
              <a:rPr lang="en-US" dirty="0" smtClean="0"/>
              <a:t>Fall 2013 student </a:t>
            </a:r>
            <a:r>
              <a:rPr lang="en-US" dirty="0"/>
              <a:t>projects.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A2B774-5ABD-4455-82D1-9DB255C78333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5087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itle:Closing_Bkgd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2984" cy="6858000"/>
          </a:xfrm>
          <a:prstGeom prst="rect">
            <a:avLst/>
          </a:prstGeom>
        </p:spPr>
      </p:pic>
      <p:sp>
        <p:nvSpPr>
          <p:cNvPr id="9" name="Content Placeholder 8"/>
          <p:cNvSpPr>
            <a:spLocks noGrp="1"/>
          </p:cNvSpPr>
          <p:nvPr>
            <p:ph sz="quarter" idx="11" hasCustomPrompt="1"/>
          </p:nvPr>
        </p:nvSpPr>
        <p:spPr>
          <a:xfrm>
            <a:off x="429740" y="4215027"/>
            <a:ext cx="8229600" cy="5285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Subtitle | Contact Information</a:t>
            </a:r>
          </a:p>
        </p:txBody>
      </p:sp>
      <p:sp>
        <p:nvSpPr>
          <p:cNvPr id="13" name="Title 12"/>
          <p:cNvSpPr>
            <a:spLocks noGrp="1"/>
          </p:cNvSpPr>
          <p:nvPr>
            <p:ph type="title" hasCustomPrompt="1"/>
          </p:nvPr>
        </p:nvSpPr>
        <p:spPr>
          <a:xfrm>
            <a:off x="457200" y="981717"/>
            <a:ext cx="8229600" cy="280082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6200" cap="none" spc="2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12601121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Column_Maro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MaroonBackground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2984" cy="6858000"/>
          </a:xfrm>
          <a:prstGeom prst="rect">
            <a:avLst/>
          </a:prstGeom>
        </p:spPr>
      </p:pic>
      <p:sp>
        <p:nvSpPr>
          <p:cNvPr id="12" name="Content Placeholder 8"/>
          <p:cNvSpPr>
            <a:spLocks noGrp="1"/>
          </p:cNvSpPr>
          <p:nvPr>
            <p:ph sz="quarter" idx="11"/>
          </p:nvPr>
        </p:nvSpPr>
        <p:spPr>
          <a:xfrm>
            <a:off x="457200" y="1376921"/>
            <a:ext cx="3881395" cy="4388879"/>
          </a:xfrm>
          <a:prstGeom prst="rect">
            <a:avLst/>
          </a:prstGeom>
        </p:spPr>
        <p:txBody>
          <a:bodyPr/>
          <a:lstStyle>
            <a:lvl1pPr>
              <a:buClr>
                <a:schemeClr val="bg2"/>
              </a:buClr>
              <a:defRPr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8"/>
          <p:cNvSpPr>
            <a:spLocks noGrp="1"/>
          </p:cNvSpPr>
          <p:nvPr>
            <p:ph sz="quarter" idx="12"/>
          </p:nvPr>
        </p:nvSpPr>
        <p:spPr>
          <a:xfrm>
            <a:off x="4805405" y="1376921"/>
            <a:ext cx="3881395" cy="4388879"/>
          </a:xfrm>
          <a:prstGeom prst="rect">
            <a:avLst/>
          </a:prstGeom>
        </p:spPr>
        <p:txBody>
          <a:bodyPr/>
          <a:lstStyle>
            <a:lvl1pPr>
              <a:buClr>
                <a:schemeClr val="bg2"/>
              </a:buClr>
              <a:defRPr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tle Placeholder 1"/>
          <p:cNvSpPr>
            <a:spLocks noGrp="1"/>
          </p:cNvSpPr>
          <p:nvPr>
            <p:ph type="title"/>
          </p:nvPr>
        </p:nvSpPr>
        <p:spPr>
          <a:xfrm>
            <a:off x="457200" y="453168"/>
            <a:ext cx="8229600" cy="693852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2"/>
          <p:cNvSpPr>
            <a:spLocks noGrp="1"/>
          </p:cNvSpPr>
          <p:nvPr>
            <p:ph type="dt" sz="half" idx="2"/>
          </p:nvPr>
        </p:nvSpPr>
        <p:spPr>
          <a:xfrm>
            <a:off x="457200" y="6348135"/>
            <a:ext cx="6104352" cy="281976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76503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Column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hiteBackground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2984" cy="6858000"/>
          </a:xfrm>
          <a:prstGeom prst="rect">
            <a:avLst/>
          </a:prstGeom>
        </p:spPr>
      </p:pic>
      <p:sp>
        <p:nvSpPr>
          <p:cNvPr id="13" name="Content Placeholder 8"/>
          <p:cNvSpPr>
            <a:spLocks noGrp="1"/>
          </p:cNvSpPr>
          <p:nvPr>
            <p:ph sz="quarter" idx="11"/>
          </p:nvPr>
        </p:nvSpPr>
        <p:spPr>
          <a:xfrm>
            <a:off x="457201" y="1376921"/>
            <a:ext cx="2432908" cy="438887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Content Placeholder 8"/>
          <p:cNvSpPr>
            <a:spLocks noGrp="1"/>
          </p:cNvSpPr>
          <p:nvPr>
            <p:ph sz="quarter" idx="12"/>
          </p:nvPr>
        </p:nvSpPr>
        <p:spPr>
          <a:xfrm>
            <a:off x="6253892" y="1376921"/>
            <a:ext cx="2432908" cy="438887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8"/>
          <p:cNvSpPr>
            <a:spLocks noGrp="1"/>
          </p:cNvSpPr>
          <p:nvPr>
            <p:ph sz="quarter" idx="13"/>
          </p:nvPr>
        </p:nvSpPr>
        <p:spPr>
          <a:xfrm>
            <a:off x="3356919" y="1376921"/>
            <a:ext cx="2432908" cy="438887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le Placeholder 1"/>
          <p:cNvSpPr>
            <a:spLocks noGrp="1"/>
          </p:cNvSpPr>
          <p:nvPr>
            <p:ph type="title"/>
          </p:nvPr>
        </p:nvSpPr>
        <p:spPr>
          <a:xfrm>
            <a:off x="457200" y="453168"/>
            <a:ext cx="8229600" cy="693852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2"/>
          </p:nvPr>
        </p:nvSpPr>
        <p:spPr>
          <a:xfrm>
            <a:off x="457200" y="6348135"/>
            <a:ext cx="6104352" cy="281976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rgbClr val="757679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80688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Column_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GrayBackground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2984" cy="6858000"/>
          </a:xfrm>
          <a:prstGeom prst="rect">
            <a:avLst/>
          </a:prstGeom>
        </p:spPr>
      </p:pic>
      <p:sp>
        <p:nvSpPr>
          <p:cNvPr id="14" name="Content Placeholder 8"/>
          <p:cNvSpPr>
            <a:spLocks noGrp="1"/>
          </p:cNvSpPr>
          <p:nvPr>
            <p:ph sz="quarter" idx="11"/>
          </p:nvPr>
        </p:nvSpPr>
        <p:spPr>
          <a:xfrm>
            <a:off x="457201" y="1376921"/>
            <a:ext cx="2432908" cy="438887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Content Placeholder 8"/>
          <p:cNvSpPr>
            <a:spLocks noGrp="1"/>
          </p:cNvSpPr>
          <p:nvPr>
            <p:ph sz="quarter" idx="12"/>
          </p:nvPr>
        </p:nvSpPr>
        <p:spPr>
          <a:xfrm>
            <a:off x="6253892" y="1376921"/>
            <a:ext cx="2432908" cy="438887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8"/>
          <p:cNvSpPr>
            <a:spLocks noGrp="1"/>
          </p:cNvSpPr>
          <p:nvPr>
            <p:ph sz="quarter" idx="13"/>
          </p:nvPr>
        </p:nvSpPr>
        <p:spPr>
          <a:xfrm>
            <a:off x="3356919" y="1376921"/>
            <a:ext cx="2432908" cy="438887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le Placeholder 1"/>
          <p:cNvSpPr>
            <a:spLocks noGrp="1"/>
          </p:cNvSpPr>
          <p:nvPr>
            <p:ph type="title"/>
          </p:nvPr>
        </p:nvSpPr>
        <p:spPr>
          <a:xfrm>
            <a:off x="457200" y="453168"/>
            <a:ext cx="8229600" cy="693852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2"/>
          </p:nvPr>
        </p:nvSpPr>
        <p:spPr>
          <a:xfrm>
            <a:off x="439010" y="6348135"/>
            <a:ext cx="6104352" cy="281976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rgbClr val="757679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85297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Column_Maro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MaroonBackground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2984" cy="6858000"/>
          </a:xfrm>
          <a:prstGeom prst="rect">
            <a:avLst/>
          </a:prstGeom>
        </p:spPr>
      </p:pic>
      <p:sp>
        <p:nvSpPr>
          <p:cNvPr id="16" name="Content Placeholder 8"/>
          <p:cNvSpPr>
            <a:spLocks noGrp="1"/>
          </p:cNvSpPr>
          <p:nvPr>
            <p:ph sz="quarter" idx="12"/>
          </p:nvPr>
        </p:nvSpPr>
        <p:spPr>
          <a:xfrm>
            <a:off x="6253892" y="1376921"/>
            <a:ext cx="2432908" cy="4388879"/>
          </a:xfrm>
          <a:prstGeom prst="rect">
            <a:avLst/>
          </a:prstGeom>
        </p:spPr>
        <p:txBody>
          <a:bodyPr/>
          <a:lstStyle>
            <a:lvl1pPr>
              <a:buClr>
                <a:schemeClr val="bg2"/>
              </a:buClr>
              <a:defRPr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8"/>
          <p:cNvSpPr>
            <a:spLocks noGrp="1"/>
          </p:cNvSpPr>
          <p:nvPr>
            <p:ph sz="quarter" idx="13"/>
          </p:nvPr>
        </p:nvSpPr>
        <p:spPr>
          <a:xfrm>
            <a:off x="3356919" y="1376921"/>
            <a:ext cx="2432908" cy="4388879"/>
          </a:xfrm>
          <a:prstGeom prst="rect">
            <a:avLst/>
          </a:prstGeom>
        </p:spPr>
        <p:txBody>
          <a:bodyPr/>
          <a:lstStyle>
            <a:lvl1pPr>
              <a:buClr>
                <a:schemeClr val="bg2"/>
              </a:buClr>
              <a:defRPr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Content Placeholder 8"/>
          <p:cNvSpPr>
            <a:spLocks noGrp="1"/>
          </p:cNvSpPr>
          <p:nvPr>
            <p:ph sz="quarter" idx="14"/>
          </p:nvPr>
        </p:nvSpPr>
        <p:spPr>
          <a:xfrm>
            <a:off x="457200" y="1376921"/>
            <a:ext cx="2432908" cy="4388879"/>
          </a:xfrm>
          <a:prstGeom prst="rect">
            <a:avLst/>
          </a:prstGeom>
        </p:spPr>
        <p:txBody>
          <a:bodyPr/>
          <a:lstStyle>
            <a:lvl1pPr>
              <a:buClr>
                <a:schemeClr val="bg2"/>
              </a:buClr>
              <a:defRPr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itle Placeholder 1"/>
          <p:cNvSpPr>
            <a:spLocks noGrp="1"/>
          </p:cNvSpPr>
          <p:nvPr>
            <p:ph type="title"/>
          </p:nvPr>
        </p:nvSpPr>
        <p:spPr>
          <a:xfrm>
            <a:off x="457200" y="453168"/>
            <a:ext cx="8229600" cy="693852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2"/>
          </p:nvPr>
        </p:nvSpPr>
        <p:spPr>
          <a:xfrm>
            <a:off x="457200" y="6348135"/>
            <a:ext cx="6104352" cy="281976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42077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Title:Closing_Bkgd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2984" cy="6858000"/>
          </a:xfrm>
          <a:prstGeom prst="rect">
            <a:avLst/>
          </a:prstGeom>
        </p:spPr>
      </p:pic>
      <p:sp>
        <p:nvSpPr>
          <p:cNvPr id="11" name="Date Placeholder 10"/>
          <p:cNvSpPr>
            <a:spLocks noGrp="1"/>
          </p:cNvSpPr>
          <p:nvPr>
            <p:ph type="dt" sz="half" idx="12"/>
          </p:nvPr>
        </p:nvSpPr>
        <p:spPr>
          <a:xfrm>
            <a:off x="457200" y="6348135"/>
            <a:ext cx="4565650" cy="281976"/>
          </a:xfrm>
          <a:prstGeom prst="rect">
            <a:avLst/>
          </a:prstGeom>
        </p:spPr>
        <p:txBody>
          <a:bodyPr/>
          <a:lstStyle>
            <a:lvl1pPr>
              <a:defRPr sz="600"/>
            </a:lvl1pPr>
          </a:lstStyle>
          <a:p>
            <a:endParaRPr lang="en-US" dirty="0"/>
          </a:p>
        </p:txBody>
      </p:sp>
      <p:sp>
        <p:nvSpPr>
          <p:cNvPr id="13" name="Title 12"/>
          <p:cNvSpPr>
            <a:spLocks noGrp="1"/>
          </p:cNvSpPr>
          <p:nvPr>
            <p:ph type="title" hasCustomPrompt="1"/>
          </p:nvPr>
        </p:nvSpPr>
        <p:spPr>
          <a:xfrm>
            <a:off x="457200" y="981717"/>
            <a:ext cx="8229600" cy="1213104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4800" cap="none" spc="20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Questions &amp; Discussion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2709864"/>
            <a:ext cx="8229600" cy="149090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accent1"/>
                </a:solidFill>
              </a:defRPr>
            </a:lvl1pPr>
            <a:lvl3pPr marL="914400" indent="0">
              <a:buNone/>
              <a:defRPr baseline="0">
                <a:solidFill>
                  <a:srgbClr val="FFFFFF"/>
                </a:solidFill>
              </a:defRPr>
            </a:lvl3pPr>
          </a:lstStyle>
          <a:p>
            <a:pPr lvl="0"/>
            <a:r>
              <a:rPr lang="en-US" dirty="0"/>
              <a:t>Acknowledgments or presenter contact information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4761404"/>
            <a:ext cx="8229599" cy="43582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baseline="0">
                <a:solidFill>
                  <a:schemeClr val="accent1"/>
                </a:solidFill>
              </a:defRPr>
            </a:lvl1pPr>
            <a:lvl3pPr>
              <a:defRPr baseline="0">
                <a:solidFill>
                  <a:srgbClr val="FFFFFF"/>
                </a:solidFill>
              </a:defRPr>
            </a:lvl3pPr>
          </a:lstStyle>
          <a:p>
            <a:pPr lvl="0"/>
            <a:r>
              <a:rPr lang="en-US" dirty="0"/>
              <a:t>Learn more : </a:t>
            </a:r>
            <a:r>
              <a:rPr lang="en-US" dirty="0" err="1"/>
              <a:t>sph.umn.edu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89614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57B2842-1A5F-4556-A191-D6152BCCF57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19606D9-3CFF-4DDA-BF4E-03381EE0B1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09073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1370620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752600"/>
            <a:ext cx="3810000" cy="4267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52600"/>
            <a:ext cx="3810000" cy="4267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0429158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0203636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177318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Column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WhiteBackground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2984" cy="6858000"/>
          </a:xfrm>
          <a:prstGeom prst="rect">
            <a:avLst/>
          </a:prstGeom>
        </p:spPr>
      </p:pic>
      <p:sp>
        <p:nvSpPr>
          <p:cNvPr id="8" name="Content Placeholder 8"/>
          <p:cNvSpPr>
            <a:spLocks noGrp="1"/>
          </p:cNvSpPr>
          <p:nvPr>
            <p:ph sz="quarter" idx="11"/>
          </p:nvPr>
        </p:nvSpPr>
        <p:spPr>
          <a:xfrm>
            <a:off x="457200" y="1376921"/>
            <a:ext cx="8229600" cy="4388879"/>
          </a:xfrm>
          <a:prstGeom prst="rect">
            <a:avLst/>
          </a:prstGeom>
        </p:spPr>
        <p:txBody>
          <a:bodyPr/>
          <a:lstStyle>
            <a:lvl1pPr>
              <a:buClr>
                <a:schemeClr val="tx2"/>
              </a:buClr>
              <a:defRPr b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tle Placeholder 1"/>
          <p:cNvSpPr>
            <a:spLocks noGrp="1"/>
          </p:cNvSpPr>
          <p:nvPr>
            <p:ph type="title"/>
          </p:nvPr>
        </p:nvSpPr>
        <p:spPr>
          <a:xfrm>
            <a:off x="457200" y="453168"/>
            <a:ext cx="8229600" cy="693852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Date Placeholder 2"/>
          <p:cNvSpPr>
            <a:spLocks noGrp="1"/>
          </p:cNvSpPr>
          <p:nvPr>
            <p:ph type="dt" sz="half" idx="2"/>
          </p:nvPr>
        </p:nvSpPr>
        <p:spPr>
          <a:xfrm>
            <a:off x="457200" y="6348135"/>
            <a:ext cx="6104352" cy="281976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rgbClr val="757679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73000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Column_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rayBackground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2984" cy="6858000"/>
          </a:xfrm>
          <a:prstGeom prst="rect">
            <a:avLst/>
          </a:prstGeom>
        </p:spPr>
      </p:pic>
      <p:sp>
        <p:nvSpPr>
          <p:cNvPr id="14" name="Content Placeholder 8"/>
          <p:cNvSpPr>
            <a:spLocks noGrp="1"/>
          </p:cNvSpPr>
          <p:nvPr>
            <p:ph sz="quarter" idx="11"/>
          </p:nvPr>
        </p:nvSpPr>
        <p:spPr>
          <a:xfrm>
            <a:off x="457200" y="1376921"/>
            <a:ext cx="8229600" cy="4382529"/>
          </a:xfrm>
          <a:prstGeom prst="rect">
            <a:avLst/>
          </a:prstGeom>
        </p:spPr>
        <p:txBody>
          <a:bodyPr/>
          <a:lstStyle>
            <a:lvl1pPr>
              <a:buClr>
                <a:schemeClr val="tx2"/>
              </a:buClr>
              <a:defRPr b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itle Placeholder 1"/>
          <p:cNvSpPr>
            <a:spLocks noGrp="1"/>
          </p:cNvSpPr>
          <p:nvPr>
            <p:ph type="title"/>
          </p:nvPr>
        </p:nvSpPr>
        <p:spPr>
          <a:xfrm>
            <a:off x="457200" y="453168"/>
            <a:ext cx="8229600" cy="693852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Date Placeholder 2"/>
          <p:cNvSpPr>
            <a:spLocks noGrp="1"/>
          </p:cNvSpPr>
          <p:nvPr>
            <p:ph type="dt" sz="half" idx="2"/>
          </p:nvPr>
        </p:nvSpPr>
        <p:spPr>
          <a:xfrm>
            <a:off x="457200" y="6348135"/>
            <a:ext cx="6104352" cy="281976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rgbClr val="757679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67520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Column_Maro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aroonBackground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2984" cy="6858000"/>
          </a:xfrm>
          <a:prstGeom prst="rect">
            <a:avLst/>
          </a:prstGeom>
        </p:spPr>
      </p:pic>
      <p:sp>
        <p:nvSpPr>
          <p:cNvPr id="16" name="Content Placeholder 8"/>
          <p:cNvSpPr>
            <a:spLocks noGrp="1"/>
          </p:cNvSpPr>
          <p:nvPr>
            <p:ph sz="quarter" idx="11"/>
          </p:nvPr>
        </p:nvSpPr>
        <p:spPr>
          <a:xfrm>
            <a:off x="457200" y="1376921"/>
            <a:ext cx="8229600" cy="4388879"/>
          </a:xfrm>
          <a:prstGeom prst="rect">
            <a:avLst/>
          </a:prstGeom>
        </p:spPr>
        <p:txBody>
          <a:bodyPr/>
          <a:lstStyle>
            <a:lvl1pPr>
              <a:buClr>
                <a:schemeClr val="bg2"/>
              </a:buClr>
              <a:defRPr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tle Placeholder 1"/>
          <p:cNvSpPr>
            <a:spLocks noGrp="1"/>
          </p:cNvSpPr>
          <p:nvPr>
            <p:ph type="title"/>
          </p:nvPr>
        </p:nvSpPr>
        <p:spPr>
          <a:xfrm>
            <a:off x="457200" y="453168"/>
            <a:ext cx="8229600" cy="693852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Date Placeholder 2"/>
          <p:cNvSpPr>
            <a:spLocks noGrp="1"/>
          </p:cNvSpPr>
          <p:nvPr>
            <p:ph type="dt" sz="half" idx="2"/>
          </p:nvPr>
        </p:nvSpPr>
        <p:spPr>
          <a:xfrm>
            <a:off x="457200" y="6348135"/>
            <a:ext cx="6104352" cy="281976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97774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_Caption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WhiteBackground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2984" cy="6858000"/>
          </a:xfrm>
          <a:prstGeom prst="rect">
            <a:avLst/>
          </a:prstGeom>
        </p:spPr>
      </p:pic>
      <p:sp>
        <p:nvSpPr>
          <p:cNvPr id="22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5567364"/>
            <a:ext cx="5330824" cy="457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 baseline="0">
                <a:solidFill>
                  <a:srgbClr val="000000"/>
                </a:solidFill>
              </a:defRPr>
            </a:lvl1pPr>
            <a:lvl3pPr>
              <a:defRPr baseline="0">
                <a:solidFill>
                  <a:srgbClr val="FFFFFF"/>
                </a:solidFill>
              </a:defRPr>
            </a:lvl3pPr>
          </a:lstStyle>
          <a:p>
            <a:pPr lvl="0"/>
            <a:r>
              <a:rPr lang="en-US" dirty="0"/>
              <a:t>Caption Text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1"/>
          </p:nvPr>
        </p:nvSpPr>
        <p:spPr>
          <a:xfrm>
            <a:off x="457200" y="1376921"/>
            <a:ext cx="8229600" cy="3881565"/>
          </a:xfrm>
          <a:prstGeom prst="rect">
            <a:avLst/>
          </a:prstGeom>
        </p:spPr>
        <p:txBody>
          <a:bodyPr/>
          <a:lstStyle>
            <a:lvl1pPr>
              <a:buClr>
                <a:schemeClr val="tx2"/>
              </a:buClr>
              <a:defRPr b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tle Placeholder 1"/>
          <p:cNvSpPr>
            <a:spLocks noGrp="1"/>
          </p:cNvSpPr>
          <p:nvPr>
            <p:ph type="title"/>
          </p:nvPr>
        </p:nvSpPr>
        <p:spPr>
          <a:xfrm>
            <a:off x="457200" y="453168"/>
            <a:ext cx="8229600" cy="693852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2"/>
          <p:cNvSpPr>
            <a:spLocks noGrp="1"/>
          </p:cNvSpPr>
          <p:nvPr>
            <p:ph type="dt" sz="half" idx="2"/>
          </p:nvPr>
        </p:nvSpPr>
        <p:spPr>
          <a:xfrm>
            <a:off x="457200" y="6348135"/>
            <a:ext cx="6104352" cy="281976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rgbClr val="757679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43289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_Caption_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GrayBackground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2984" cy="6858000"/>
          </a:xfrm>
          <a:prstGeom prst="rect">
            <a:avLst/>
          </a:prstGeom>
        </p:spPr>
      </p:pic>
      <p:sp>
        <p:nvSpPr>
          <p:cNvPr id="8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5567364"/>
            <a:ext cx="5330824" cy="457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 baseline="0">
                <a:solidFill>
                  <a:schemeClr val="tx1"/>
                </a:solidFill>
              </a:defRPr>
            </a:lvl1pPr>
            <a:lvl3pPr>
              <a:defRPr baseline="0">
                <a:solidFill>
                  <a:srgbClr val="FFFFFF"/>
                </a:solidFill>
              </a:defRPr>
            </a:lvl3pPr>
          </a:lstStyle>
          <a:p>
            <a:pPr lvl="0"/>
            <a:r>
              <a:rPr lang="en-US" dirty="0"/>
              <a:t>Caption Text</a:t>
            </a:r>
          </a:p>
        </p:txBody>
      </p:sp>
      <p:sp>
        <p:nvSpPr>
          <p:cNvPr id="14" name="Content Placeholder 8"/>
          <p:cNvSpPr>
            <a:spLocks noGrp="1"/>
          </p:cNvSpPr>
          <p:nvPr>
            <p:ph sz="quarter" idx="11"/>
          </p:nvPr>
        </p:nvSpPr>
        <p:spPr>
          <a:xfrm>
            <a:off x="457200" y="1376921"/>
            <a:ext cx="8229600" cy="3881565"/>
          </a:xfrm>
          <a:prstGeom prst="rect">
            <a:avLst/>
          </a:prstGeom>
        </p:spPr>
        <p:txBody>
          <a:bodyPr/>
          <a:lstStyle>
            <a:lvl1pPr>
              <a:buClr>
                <a:schemeClr val="tx2"/>
              </a:buClr>
              <a:defRPr b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tle Placeholder 1"/>
          <p:cNvSpPr>
            <a:spLocks noGrp="1"/>
          </p:cNvSpPr>
          <p:nvPr>
            <p:ph type="title"/>
          </p:nvPr>
        </p:nvSpPr>
        <p:spPr>
          <a:xfrm>
            <a:off x="457200" y="453168"/>
            <a:ext cx="8229600" cy="693852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2"/>
          <p:cNvSpPr>
            <a:spLocks noGrp="1"/>
          </p:cNvSpPr>
          <p:nvPr>
            <p:ph type="dt" sz="half" idx="2"/>
          </p:nvPr>
        </p:nvSpPr>
        <p:spPr>
          <a:xfrm>
            <a:off x="457200" y="6348135"/>
            <a:ext cx="6104352" cy="281976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rgbClr val="757679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89239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_Caption_Maro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MaroonBackground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2984" cy="6858000"/>
          </a:xfrm>
          <a:prstGeom prst="rect">
            <a:avLst/>
          </a:prstGeom>
        </p:spPr>
      </p:pic>
      <p:sp>
        <p:nvSpPr>
          <p:cNvPr id="9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5567364"/>
            <a:ext cx="5330824" cy="457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 baseline="0">
                <a:solidFill>
                  <a:srgbClr val="FFFFFF"/>
                </a:solidFill>
              </a:defRPr>
            </a:lvl1pPr>
            <a:lvl3pPr>
              <a:defRPr baseline="0">
                <a:solidFill>
                  <a:srgbClr val="FFFFFF"/>
                </a:solidFill>
              </a:defRPr>
            </a:lvl3pPr>
          </a:lstStyle>
          <a:p>
            <a:pPr lvl="0"/>
            <a:r>
              <a:rPr lang="en-US" dirty="0"/>
              <a:t>Caption Text</a:t>
            </a:r>
          </a:p>
        </p:txBody>
      </p:sp>
      <p:sp>
        <p:nvSpPr>
          <p:cNvPr id="14" name="Content Placeholder 8"/>
          <p:cNvSpPr>
            <a:spLocks noGrp="1"/>
          </p:cNvSpPr>
          <p:nvPr>
            <p:ph sz="quarter" idx="11"/>
          </p:nvPr>
        </p:nvSpPr>
        <p:spPr>
          <a:xfrm>
            <a:off x="457200" y="1376921"/>
            <a:ext cx="8229600" cy="3881565"/>
          </a:xfrm>
          <a:prstGeom prst="rect">
            <a:avLst/>
          </a:prstGeom>
        </p:spPr>
        <p:txBody>
          <a:bodyPr/>
          <a:lstStyle>
            <a:lvl1pPr>
              <a:buClr>
                <a:schemeClr val="bg2"/>
              </a:buClr>
              <a:defRPr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itle Placeholder 1"/>
          <p:cNvSpPr>
            <a:spLocks noGrp="1"/>
          </p:cNvSpPr>
          <p:nvPr>
            <p:ph type="title"/>
          </p:nvPr>
        </p:nvSpPr>
        <p:spPr>
          <a:xfrm>
            <a:off x="457200" y="453168"/>
            <a:ext cx="8229600" cy="693852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2"/>
          <p:cNvSpPr>
            <a:spLocks noGrp="1"/>
          </p:cNvSpPr>
          <p:nvPr>
            <p:ph type="dt" sz="half" idx="2"/>
          </p:nvPr>
        </p:nvSpPr>
        <p:spPr>
          <a:xfrm>
            <a:off x="457200" y="6348135"/>
            <a:ext cx="6104352" cy="281976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1938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Column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hiteBackground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2984" cy="6858000"/>
          </a:xfrm>
          <a:prstGeom prst="rect">
            <a:avLst/>
          </a:prstGeom>
        </p:spPr>
      </p:pic>
      <p:sp>
        <p:nvSpPr>
          <p:cNvPr id="14" name="Content Placeholder 8"/>
          <p:cNvSpPr>
            <a:spLocks noGrp="1"/>
          </p:cNvSpPr>
          <p:nvPr>
            <p:ph sz="quarter" idx="11"/>
          </p:nvPr>
        </p:nvSpPr>
        <p:spPr>
          <a:xfrm>
            <a:off x="457200" y="1376921"/>
            <a:ext cx="3881395" cy="438252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Content Placeholder 8"/>
          <p:cNvSpPr>
            <a:spLocks noGrp="1"/>
          </p:cNvSpPr>
          <p:nvPr>
            <p:ph sz="quarter" idx="12"/>
          </p:nvPr>
        </p:nvSpPr>
        <p:spPr>
          <a:xfrm>
            <a:off x="4805405" y="1376921"/>
            <a:ext cx="3881395" cy="438252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le Placeholder 1"/>
          <p:cNvSpPr>
            <a:spLocks noGrp="1"/>
          </p:cNvSpPr>
          <p:nvPr>
            <p:ph type="title"/>
          </p:nvPr>
        </p:nvSpPr>
        <p:spPr>
          <a:xfrm>
            <a:off x="457200" y="453168"/>
            <a:ext cx="8229600" cy="693852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2"/>
          <p:cNvSpPr>
            <a:spLocks noGrp="1"/>
          </p:cNvSpPr>
          <p:nvPr>
            <p:ph type="dt" sz="half" idx="2"/>
          </p:nvPr>
        </p:nvSpPr>
        <p:spPr>
          <a:xfrm>
            <a:off x="457200" y="6348135"/>
            <a:ext cx="6104352" cy="281976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rgbClr val="757679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47676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Column_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GrayBackground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2984" cy="6858000"/>
          </a:xfrm>
          <a:prstGeom prst="rect">
            <a:avLst/>
          </a:prstGeom>
        </p:spPr>
      </p:pic>
      <p:sp>
        <p:nvSpPr>
          <p:cNvPr id="12" name="Content Placeholder 8"/>
          <p:cNvSpPr>
            <a:spLocks noGrp="1"/>
          </p:cNvSpPr>
          <p:nvPr>
            <p:ph sz="quarter" idx="11"/>
          </p:nvPr>
        </p:nvSpPr>
        <p:spPr>
          <a:xfrm>
            <a:off x="457200" y="1376921"/>
            <a:ext cx="3881395" cy="438887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8"/>
          <p:cNvSpPr>
            <a:spLocks noGrp="1"/>
          </p:cNvSpPr>
          <p:nvPr>
            <p:ph sz="quarter" idx="12"/>
          </p:nvPr>
        </p:nvSpPr>
        <p:spPr>
          <a:xfrm>
            <a:off x="4805405" y="1376921"/>
            <a:ext cx="3881395" cy="438887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tle Placeholder 1"/>
          <p:cNvSpPr>
            <a:spLocks noGrp="1"/>
          </p:cNvSpPr>
          <p:nvPr>
            <p:ph type="title"/>
          </p:nvPr>
        </p:nvSpPr>
        <p:spPr>
          <a:xfrm>
            <a:off x="457200" y="453168"/>
            <a:ext cx="8229600" cy="693852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2"/>
          <p:cNvSpPr>
            <a:spLocks noGrp="1"/>
          </p:cNvSpPr>
          <p:nvPr>
            <p:ph type="dt" sz="half" idx="2"/>
          </p:nvPr>
        </p:nvSpPr>
        <p:spPr>
          <a:xfrm>
            <a:off x="457200" y="6348135"/>
            <a:ext cx="6104352" cy="281976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rgbClr val="757679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29741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76921"/>
            <a:ext cx="8229600" cy="45713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itle Placeholder 1"/>
          <p:cNvSpPr>
            <a:spLocks noGrp="1"/>
          </p:cNvSpPr>
          <p:nvPr>
            <p:ph type="title"/>
          </p:nvPr>
        </p:nvSpPr>
        <p:spPr>
          <a:xfrm>
            <a:off x="457200" y="453168"/>
            <a:ext cx="8229600" cy="693852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 dirty="0"/>
              <a:t>Title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BD2CA872-35FB-E34B-AF69-A8141EA28F0E}"/>
              </a:ext>
            </a:extLst>
          </p:cNvPr>
          <p:cNvSpPr txBox="1"/>
          <p:nvPr userDrawn="1"/>
        </p:nvSpPr>
        <p:spPr>
          <a:xfrm>
            <a:off x="461997" y="6326249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30619EA1-B00C-4E7A-BBDE-3E1B7997E0C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1405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2" r:id="rId1"/>
    <p:sldLayoutId id="2147483783" r:id="rId2"/>
    <p:sldLayoutId id="2147483784" r:id="rId3"/>
    <p:sldLayoutId id="2147483785" r:id="rId4"/>
    <p:sldLayoutId id="2147483786" r:id="rId5"/>
    <p:sldLayoutId id="2147483787" r:id="rId6"/>
    <p:sldLayoutId id="2147483788" r:id="rId7"/>
    <p:sldLayoutId id="2147483789" r:id="rId8"/>
    <p:sldLayoutId id="2147483790" r:id="rId9"/>
    <p:sldLayoutId id="2147483791" r:id="rId10"/>
    <p:sldLayoutId id="2147483792" r:id="rId11"/>
    <p:sldLayoutId id="2147483793" r:id="rId12"/>
    <p:sldLayoutId id="2147483794" r:id="rId13"/>
    <p:sldLayoutId id="2147483795" r:id="rId14"/>
    <p:sldLayoutId id="2147483796" r:id="rId15"/>
    <p:sldLayoutId id="2147483797" r:id="rId16"/>
    <p:sldLayoutId id="2147483798" r:id="rId17"/>
    <p:sldLayoutId id="2147483799" r:id="rId18"/>
    <p:sldLayoutId id="2147483800" r:id="rId19"/>
  </p:sldLayoutIdLst>
  <p:txStyles>
    <p:titleStyle>
      <a:lvl1pPr algn="l" defTabSz="457200" rtl="0" eaLnBrk="1" latinLnBrk="0" hangingPunct="1">
        <a:spcBef>
          <a:spcPct val="0"/>
        </a:spcBef>
        <a:buNone/>
        <a:defRPr sz="3600" b="1" i="0" kern="1200" cap="none" spc="5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ts val="768"/>
        </a:spcBef>
        <a:buClr>
          <a:schemeClr val="tx2"/>
        </a:buClr>
        <a:buFont typeface="Arial"/>
        <a:buChar char="•"/>
        <a:defRPr sz="2600" b="0" i="0" kern="1200" baseline="0">
          <a:solidFill>
            <a:schemeClr val="tx1"/>
          </a:solidFill>
          <a:latin typeface="Arial"/>
          <a:ea typeface="+mn-ea"/>
          <a:cs typeface="+mn-cs"/>
        </a:defRPr>
      </a:lvl1pPr>
      <a:lvl2pPr marL="800100" indent="-342900" algn="l" defTabSz="457200" rtl="0" eaLnBrk="1" latinLnBrk="0" hangingPunct="1">
        <a:spcBef>
          <a:spcPts val="672"/>
        </a:spcBef>
        <a:buClr>
          <a:schemeClr val="tx2"/>
        </a:buClr>
        <a:buFont typeface="Lucida Grande"/>
        <a:buChar char="-"/>
        <a:defRPr sz="2400" b="0" i="0" kern="1200">
          <a:solidFill>
            <a:srgbClr val="000000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ts val="576"/>
        </a:spcBef>
        <a:buClr>
          <a:schemeClr val="tx2"/>
        </a:buClr>
        <a:buFont typeface="Arial"/>
        <a:buChar char="•"/>
        <a:defRPr sz="2200" b="0" i="0" kern="1200">
          <a:solidFill>
            <a:srgbClr val="000000"/>
          </a:solidFill>
          <a:latin typeface="Arial"/>
          <a:ea typeface="+mn-ea"/>
          <a:cs typeface="Arial"/>
        </a:defRPr>
      </a:lvl3pPr>
      <a:lvl4pPr marL="1714500" indent="-342900" algn="l" defTabSz="457200" rtl="0" eaLnBrk="1" latinLnBrk="0" hangingPunct="1">
        <a:spcBef>
          <a:spcPct val="20000"/>
        </a:spcBef>
        <a:buClr>
          <a:schemeClr val="tx2"/>
        </a:buClr>
        <a:buFont typeface="Lucida Grande"/>
        <a:buChar char="-"/>
        <a:defRPr sz="2000" b="0" i="0" kern="1200">
          <a:solidFill>
            <a:srgbClr val="000000"/>
          </a:solidFill>
          <a:latin typeface="Arial"/>
          <a:ea typeface="+mn-ea"/>
          <a:cs typeface="Arial"/>
        </a:defRPr>
      </a:lvl4pPr>
      <a:lvl5pPr marL="2171700" indent="-342900" algn="l" defTabSz="457200" rtl="0" eaLnBrk="1" latinLnBrk="0" hangingPunct="1">
        <a:spcBef>
          <a:spcPct val="20000"/>
        </a:spcBef>
        <a:buClr>
          <a:schemeClr val="tx2"/>
        </a:buClr>
        <a:buFont typeface="Arial"/>
        <a:buChar char="•"/>
        <a:defRPr sz="2000" kern="1200">
          <a:solidFill>
            <a:srgbClr val="000000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theislands.umn.edu/login.php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tinyurl.com/JSM2019-IslandsProject" TargetMode="External"/><Relationship Id="rId4" Type="http://schemas.openxmlformats.org/officeDocument/2006/relationships/hyperlink" Target="mailto:theislands@umn.edu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://escholarship.org/uc/item/2q0740hv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theislands.umn.edu/login.php" TargetMode="External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rgbClr val="356B89">
              <a:alpha val="9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6" charset="-128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alphaModFix amt="29000"/>
          </a:blip>
          <a:stretch>
            <a:fillRect/>
          </a:stretch>
        </p:blipFill>
        <p:spPr>
          <a:xfrm>
            <a:off x="0" y="0"/>
            <a:ext cx="7391400" cy="6830965"/>
          </a:xfrm>
          <a:prstGeom prst="rect">
            <a:avLst/>
          </a:prstGeom>
          <a:effectLst>
            <a:reflection stA="74000" endPos="65000" dist="50800" dir="5400000" sy="-100000" algn="bl" rotWithShape="0"/>
          </a:effec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3900" y="848032"/>
            <a:ext cx="7696200" cy="2590800"/>
          </a:xfrm>
          <a:solidFill>
            <a:schemeClr val="accent5"/>
          </a:solidFill>
          <a:ln>
            <a:solidFill>
              <a:schemeClr val="tx1"/>
            </a:solidFill>
          </a:ln>
        </p:spPr>
        <p:txBody>
          <a:bodyPr lIns="91440">
            <a:normAutofit fontScale="90000"/>
          </a:bodyPr>
          <a:lstStyle/>
          <a:p>
            <a:r>
              <a:rPr lang="en-US" sz="4800" b="1" dirty="0">
                <a:solidFill>
                  <a:schemeClr val="tx1"/>
                </a:solidFill>
                <a:latin typeface="Times New Roman"/>
                <a:cs typeface="Times New Roman"/>
              </a:rPr>
              <a:t>Out of the Classroom and Into the “Real” World: Learning Statistics by Doing Statistics with “The Islands”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0" y="3886200"/>
            <a:ext cx="4572000" cy="2971800"/>
          </a:xfrm>
        </p:spPr>
        <p:txBody>
          <a:bodyPr>
            <a:normAutofit/>
          </a:bodyPr>
          <a:lstStyle/>
          <a:p>
            <a:endParaRPr lang="en-US" sz="2200" dirty="0">
              <a:solidFill>
                <a:srgbClr val="800000"/>
              </a:solidFill>
            </a:endParaRPr>
          </a:p>
          <a:p>
            <a:r>
              <a:rPr lang="en-US" sz="2200" b="1" dirty="0">
                <a:solidFill>
                  <a:schemeClr val="bg1"/>
                </a:solidFill>
              </a:rPr>
              <a:t>Ann M. </a:t>
            </a:r>
            <a:r>
              <a:rPr lang="en-US" sz="2200" b="1" dirty="0" err="1">
                <a:solidFill>
                  <a:schemeClr val="bg1"/>
                </a:solidFill>
              </a:rPr>
              <a:t>Brearley</a:t>
            </a:r>
            <a:r>
              <a:rPr lang="en-US" sz="2200" b="1" dirty="0">
                <a:solidFill>
                  <a:schemeClr val="bg1"/>
                </a:solidFill>
              </a:rPr>
              <a:t> and Laura J. Le</a:t>
            </a:r>
          </a:p>
          <a:p>
            <a:r>
              <a:rPr lang="en-US" sz="2200" b="1" dirty="0">
                <a:solidFill>
                  <a:schemeClr val="bg1"/>
                </a:solidFill>
              </a:rPr>
              <a:t>Division of Biostatistics</a:t>
            </a:r>
          </a:p>
          <a:p>
            <a:r>
              <a:rPr lang="en-US" sz="2200" b="1" dirty="0">
                <a:solidFill>
                  <a:schemeClr val="bg1"/>
                </a:solidFill>
              </a:rPr>
              <a:t>University of Minnesota</a:t>
            </a:r>
          </a:p>
          <a:p>
            <a:endParaRPr lang="en-US" sz="1600" b="1" dirty="0">
              <a:solidFill>
                <a:schemeClr val="tx1"/>
              </a:solidFill>
            </a:endParaRPr>
          </a:p>
          <a:p>
            <a:r>
              <a:rPr lang="en-US" sz="1600" b="1" dirty="0">
                <a:solidFill>
                  <a:schemeClr val="tx1"/>
                </a:solidFill>
              </a:rPr>
              <a:t>Joint Statistical Meetings, Denver</a:t>
            </a:r>
          </a:p>
          <a:p>
            <a:r>
              <a:rPr lang="en-US" sz="1600" b="1" dirty="0">
                <a:solidFill>
                  <a:schemeClr val="tx1"/>
                </a:solidFill>
              </a:rPr>
              <a:t>July 31, 2019</a:t>
            </a:r>
          </a:p>
          <a:p>
            <a:endParaRPr lang="en-US" sz="16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54032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val="3220629188"/>
              </p:ext>
            </p:extLst>
          </p:nvPr>
        </p:nvGraphicFramePr>
        <p:xfrm>
          <a:off x="457200" y="1371600"/>
          <a:ext cx="8229600" cy="44957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0600"/>
                <a:gridCol w="7239000"/>
              </a:tblGrid>
              <a:tr h="408709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Week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Activity</a:t>
                      </a:r>
                      <a:endParaRPr lang="en-US" sz="2000" dirty="0"/>
                    </a:p>
                  </a:txBody>
                  <a:tcPr/>
                </a:tc>
              </a:tr>
              <a:tr h="408709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Islands exploration activity</a:t>
                      </a:r>
                      <a:endParaRPr lang="en-US" sz="2000" dirty="0"/>
                    </a:p>
                  </a:txBody>
                  <a:tcPr/>
                </a:tc>
              </a:tr>
              <a:tr h="408709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2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Journal of Island</a:t>
                      </a:r>
                      <a:r>
                        <a:rPr lang="en-US" sz="2000" baseline="0" dirty="0" smtClean="0"/>
                        <a:t> Studies activity</a:t>
                      </a:r>
                      <a:endParaRPr lang="en-US" sz="2000" dirty="0"/>
                    </a:p>
                  </a:txBody>
                  <a:tcPr/>
                </a:tc>
              </a:tr>
              <a:tr h="408709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3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Formulate</a:t>
                      </a:r>
                      <a:r>
                        <a:rPr lang="en-US" sz="2000" baseline="0" dirty="0" smtClean="0"/>
                        <a:t> research question</a:t>
                      </a:r>
                      <a:endParaRPr lang="en-US" sz="2000" dirty="0"/>
                    </a:p>
                  </a:txBody>
                  <a:tcPr/>
                </a:tc>
              </a:tr>
              <a:tr h="408709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4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Carry out pilot study</a:t>
                      </a:r>
                      <a:endParaRPr lang="en-US" sz="2000" dirty="0"/>
                    </a:p>
                  </a:txBody>
                  <a:tcPr/>
                </a:tc>
              </a:tr>
              <a:tr h="408709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5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Finalize study introduction and methods</a:t>
                      </a:r>
                      <a:endParaRPr lang="en-US" sz="2000" dirty="0"/>
                    </a:p>
                  </a:txBody>
                  <a:tcPr/>
                </a:tc>
              </a:tr>
              <a:tr h="408709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6-7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Data collection</a:t>
                      </a:r>
                      <a:endParaRPr lang="en-US" sz="2000" dirty="0"/>
                    </a:p>
                  </a:txBody>
                  <a:tcPr/>
                </a:tc>
              </a:tr>
              <a:tr h="408709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8-9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Data analysis</a:t>
                      </a:r>
                      <a:r>
                        <a:rPr lang="en-US" sz="2000" baseline="0" dirty="0" smtClean="0"/>
                        <a:t> (by TA/consultant, for the literacy class)</a:t>
                      </a:r>
                      <a:endParaRPr lang="en-US" sz="2000" dirty="0"/>
                    </a:p>
                  </a:txBody>
                  <a:tcPr/>
                </a:tc>
              </a:tr>
              <a:tr h="408709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10-11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Finalize study results and discussion</a:t>
                      </a:r>
                      <a:endParaRPr lang="en-US" sz="2000" dirty="0"/>
                    </a:p>
                  </a:txBody>
                  <a:tcPr/>
                </a:tc>
              </a:tr>
              <a:tr h="408709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12-14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Prepare presentation</a:t>
                      </a:r>
                      <a:endParaRPr lang="en-US" sz="2000" dirty="0"/>
                    </a:p>
                  </a:txBody>
                  <a:tcPr/>
                </a:tc>
              </a:tr>
              <a:tr h="408709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15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Presentations to the class</a:t>
                      </a:r>
                      <a:endParaRPr lang="en-US" sz="20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Islands Project Structure and Timing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04436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1186888"/>
            <a:ext cx="1143000" cy="2242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Islands </a:t>
            </a:r>
            <a:r>
              <a:rPr lang="en-US" dirty="0"/>
              <a:t>Project Examples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6920"/>
            <a:ext cx="8229600" cy="4871479"/>
          </a:xfrm>
        </p:spPr>
        <p:txBody>
          <a:bodyPr>
            <a:noAutofit/>
          </a:bodyPr>
          <a:lstStyle/>
          <a:p>
            <a:pPr>
              <a:spcAft>
                <a:spcPts val="1200"/>
              </a:spcAft>
            </a:pPr>
            <a:r>
              <a:rPr lang="en-US" sz="2200" dirty="0"/>
              <a:t>Effects of Methamphetamine on Cognitive Function in Young Adults</a:t>
            </a:r>
          </a:p>
          <a:p>
            <a:pPr>
              <a:spcAft>
                <a:spcPts val="1200"/>
              </a:spcAft>
            </a:pPr>
            <a:r>
              <a:rPr lang="en-US" sz="2200" b="1" dirty="0"/>
              <a:t>RE-WINE</a:t>
            </a:r>
            <a:r>
              <a:rPr lang="en-US" sz="2200" dirty="0"/>
              <a:t>:  The Effect of Red Wine on Serotonin Release</a:t>
            </a:r>
          </a:p>
          <a:p>
            <a:pPr>
              <a:spcAft>
                <a:spcPts val="1200"/>
              </a:spcAft>
            </a:pPr>
            <a:r>
              <a:rPr lang="en-US" sz="2200" b="1" dirty="0"/>
              <a:t>YIKES! </a:t>
            </a:r>
            <a:r>
              <a:rPr lang="en-US" sz="2200" dirty="0"/>
              <a:t>Youth Islander Knowledge Enhancement Study [Effect of </a:t>
            </a:r>
            <a:r>
              <a:rPr lang="en-US" sz="2200" dirty="0" err="1"/>
              <a:t>Dextroamphetamine</a:t>
            </a:r>
            <a:r>
              <a:rPr lang="en-US" sz="2200" dirty="0"/>
              <a:t> on Arithmetic Performance]</a:t>
            </a:r>
          </a:p>
          <a:p>
            <a:pPr>
              <a:spcAft>
                <a:spcPts val="1200"/>
              </a:spcAft>
            </a:pPr>
            <a:r>
              <a:rPr lang="en-US" sz="2200" dirty="0"/>
              <a:t>Effects of Smoking on Pulmonary Functioning and Exercise Tolerance</a:t>
            </a:r>
          </a:p>
          <a:p>
            <a:pPr>
              <a:spcAft>
                <a:spcPts val="1200"/>
              </a:spcAft>
            </a:pPr>
            <a:r>
              <a:rPr lang="en-US" sz="2200" dirty="0"/>
              <a:t>The </a:t>
            </a:r>
            <a:r>
              <a:rPr lang="en-US" sz="2200" b="1" dirty="0"/>
              <a:t>DREAM</a:t>
            </a:r>
            <a:r>
              <a:rPr lang="en-US" sz="2200" dirty="0"/>
              <a:t> Study: The Effect of Different Exercise Assignments on Melatonin </a:t>
            </a:r>
          </a:p>
        </p:txBody>
      </p:sp>
      <p:cxnSp>
        <p:nvCxnSpPr>
          <p:cNvPr id="5" name="Straight Arrow Connector 4"/>
          <p:cNvCxnSpPr>
            <a:cxnSpLocks/>
          </p:cNvCxnSpPr>
          <p:nvPr/>
        </p:nvCxnSpPr>
        <p:spPr bwMode="auto">
          <a:xfrm flipV="1">
            <a:off x="5867400" y="2028639"/>
            <a:ext cx="2133600" cy="3048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9842" y="4276516"/>
            <a:ext cx="1754158" cy="24091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7" name="Straight Arrow Connector 6"/>
          <p:cNvCxnSpPr>
            <a:cxnSpLocks/>
          </p:cNvCxnSpPr>
          <p:nvPr/>
        </p:nvCxnSpPr>
        <p:spPr bwMode="auto">
          <a:xfrm>
            <a:off x="5638800" y="3657600"/>
            <a:ext cx="1982758" cy="901044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70375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-14748"/>
            <a:ext cx="7286625" cy="663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3144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0"/>
            <a:ext cx="6896100" cy="727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1173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228600"/>
            <a:ext cx="6686550" cy="561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7904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-4916"/>
            <a:ext cx="6686550" cy="737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4855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0"/>
            <a:ext cx="6677025" cy="782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5457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457200" y="1376921"/>
            <a:ext cx="8229600" cy="5027911"/>
          </a:xfrm>
        </p:spPr>
        <p:txBody>
          <a:bodyPr>
            <a:normAutofit fontScale="92500"/>
          </a:bodyPr>
          <a:lstStyle/>
          <a:p>
            <a:r>
              <a:rPr lang="en-US" b="1" dirty="0"/>
              <a:t>Addresses GAISE recommendations</a:t>
            </a:r>
          </a:p>
          <a:p>
            <a:pPr lvl="1"/>
            <a:r>
              <a:rPr lang="en-US" dirty="0"/>
              <a:t>Students collect and analyze their own real data to answer their own research question. </a:t>
            </a:r>
          </a:p>
          <a:p>
            <a:r>
              <a:rPr lang="en-US" b="1" dirty="0"/>
              <a:t>Improves teaching</a:t>
            </a:r>
          </a:p>
          <a:p>
            <a:pPr lvl="1"/>
            <a:r>
              <a:rPr lang="en-US" dirty="0"/>
              <a:t>Brings out issues students are having difficulty with (e.g. random sampling vs. random assignment). </a:t>
            </a:r>
          </a:p>
          <a:p>
            <a:pPr lvl="1"/>
            <a:r>
              <a:rPr lang="en-US" dirty="0"/>
              <a:t>Provides a built-in example to use in explanations. </a:t>
            </a:r>
          </a:p>
          <a:p>
            <a:r>
              <a:rPr lang="en-US" b="1" dirty="0"/>
              <a:t>Makes instructor-student relationship more collegial</a:t>
            </a:r>
          </a:p>
          <a:p>
            <a:pPr lvl="1"/>
            <a:r>
              <a:rPr lang="en-US" dirty="0"/>
              <a:t>Instructors/TAs become statistical collaborators. (Instructor doesn’t know ‘the answer’!)</a:t>
            </a:r>
          </a:p>
          <a:p>
            <a:pPr lvl="1"/>
            <a:r>
              <a:rPr lang="en-US" dirty="0"/>
              <a:t>Vastly increases the amount of non-homework-, non-exam-related interaction with students.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Benefits for </a:t>
            </a:r>
            <a:r>
              <a:rPr lang="en-US" sz="4000" u="sng" dirty="0"/>
              <a:t>Instructors</a:t>
            </a:r>
            <a:endParaRPr lang="en-US" u="sng" dirty="0"/>
          </a:p>
        </p:txBody>
      </p:sp>
    </p:spTree>
    <p:extLst>
      <p:ext uri="{BB962C8B-B14F-4D97-AF65-F5344CB8AC3E}">
        <p14:creationId xmlns:p14="http://schemas.microsoft.com/office/powerpoint/2010/main" val="24194662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457200" y="1376921"/>
            <a:ext cx="8229600" cy="4642879"/>
          </a:xfrm>
        </p:spPr>
        <p:txBody>
          <a:bodyPr>
            <a:normAutofit/>
          </a:bodyPr>
          <a:lstStyle/>
          <a:p>
            <a:r>
              <a:rPr lang="en-US" b="1" dirty="0"/>
              <a:t>Apply the concepts and methods </a:t>
            </a:r>
            <a:r>
              <a:rPr lang="en-US" dirty="0"/>
              <a:t>they learn in class to a “real” study.</a:t>
            </a:r>
          </a:p>
          <a:p>
            <a:pPr lvl="1"/>
            <a:r>
              <a:rPr lang="en-US" dirty="0"/>
              <a:t>Study design, sampling methods</a:t>
            </a:r>
          </a:p>
          <a:p>
            <a:pPr lvl="1"/>
            <a:r>
              <a:rPr lang="en-US" dirty="0"/>
              <a:t>Collecting and organizing (and cleaning!) data</a:t>
            </a:r>
          </a:p>
          <a:p>
            <a:pPr lvl="1"/>
            <a:r>
              <a:rPr lang="en-US" dirty="0"/>
              <a:t>Analysis and interpretation</a:t>
            </a:r>
          </a:p>
          <a:p>
            <a:pPr lvl="1"/>
            <a:endParaRPr lang="en-US" dirty="0"/>
          </a:p>
          <a:p>
            <a:r>
              <a:rPr lang="en-US" b="1" dirty="0"/>
              <a:t>Learn the necessity of teamwork</a:t>
            </a:r>
            <a:r>
              <a:rPr lang="en-US" dirty="0"/>
              <a:t> to carry out a research study.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Benefits for </a:t>
            </a:r>
            <a:r>
              <a:rPr lang="en-US" sz="4000" u="sng" dirty="0"/>
              <a:t>Students</a:t>
            </a:r>
          </a:p>
        </p:txBody>
      </p:sp>
    </p:spTree>
    <p:extLst>
      <p:ext uri="{BB962C8B-B14F-4D97-AF65-F5344CB8AC3E}">
        <p14:creationId xmlns:p14="http://schemas.microsoft.com/office/powerpoint/2010/main" val="42603335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92500" lnSpcReduction="10000"/>
          </a:bodyPr>
          <a:lstStyle/>
          <a:p>
            <a:pPr>
              <a:spcAft>
                <a:spcPts val="1800"/>
              </a:spcAft>
            </a:pPr>
            <a:r>
              <a:rPr lang="en-US" b="1" dirty="0"/>
              <a:t>Choose</a:t>
            </a:r>
            <a:r>
              <a:rPr lang="en-US" dirty="0"/>
              <a:t> their </a:t>
            </a:r>
            <a:r>
              <a:rPr lang="en-US" b="1" dirty="0"/>
              <a:t>unique </a:t>
            </a:r>
            <a:r>
              <a:rPr lang="en-US" dirty="0"/>
              <a:t>research question.</a:t>
            </a:r>
          </a:p>
          <a:p>
            <a:pPr>
              <a:spcAft>
                <a:spcPts val="1800"/>
              </a:spcAft>
            </a:pPr>
            <a:r>
              <a:rPr lang="en-US" dirty="0"/>
              <a:t>Experience the entire </a:t>
            </a:r>
            <a:r>
              <a:rPr lang="en-US" b="1" dirty="0"/>
              <a:t>research process</a:t>
            </a:r>
            <a:r>
              <a:rPr lang="en-US" dirty="0"/>
              <a:t>. </a:t>
            </a:r>
            <a:endParaRPr lang="en-US" dirty="0" smtClean="0"/>
          </a:p>
          <a:p>
            <a:pPr lvl="1">
              <a:spcAft>
                <a:spcPts val="1800"/>
              </a:spcAft>
            </a:pPr>
            <a:r>
              <a:rPr lang="en-US" dirty="0" smtClean="0"/>
              <a:t>See where statistics fits in a research study.</a:t>
            </a:r>
            <a:endParaRPr lang="en-US" dirty="0"/>
          </a:p>
          <a:p>
            <a:pPr>
              <a:spcAft>
                <a:spcPts val="1800"/>
              </a:spcAft>
            </a:pPr>
            <a:r>
              <a:rPr lang="en-US" dirty="0"/>
              <a:t>Gain experience </a:t>
            </a:r>
            <a:r>
              <a:rPr lang="en-US" b="1" dirty="0"/>
              <a:t>presenting</a:t>
            </a:r>
            <a:r>
              <a:rPr lang="en-US" dirty="0"/>
              <a:t>. </a:t>
            </a:r>
          </a:p>
          <a:p>
            <a:pPr>
              <a:spcAft>
                <a:spcPts val="1800"/>
              </a:spcAft>
            </a:pPr>
            <a:r>
              <a:rPr lang="en-US" dirty="0"/>
              <a:t>Forget that the Islanders are not </a:t>
            </a:r>
            <a:r>
              <a:rPr lang="en-US" b="1" dirty="0"/>
              <a:t>real</a:t>
            </a:r>
            <a:r>
              <a:rPr lang="en-US" dirty="0"/>
              <a:t>.</a:t>
            </a:r>
          </a:p>
          <a:p>
            <a:pPr marL="857250" lvl="2" indent="0">
              <a:spcAft>
                <a:spcPts val="1800"/>
              </a:spcAft>
              <a:buNone/>
            </a:pPr>
            <a:r>
              <a:rPr lang="en-US" i="1" dirty="0"/>
              <a:t>“The results from the pilot study indicated that the islanders did not behave like normal individuals. [Their behavior] disagreed with the literature.”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Benefits for </a:t>
            </a:r>
            <a:r>
              <a:rPr lang="en-US" sz="4000" u="sng" dirty="0"/>
              <a:t>Students</a:t>
            </a:r>
            <a:endParaRPr lang="en-US" u="sng" dirty="0"/>
          </a:p>
        </p:txBody>
      </p:sp>
    </p:spTree>
    <p:extLst>
      <p:ext uri="{BB962C8B-B14F-4D97-AF65-F5344CB8AC3E}">
        <p14:creationId xmlns:p14="http://schemas.microsoft.com/office/powerpoint/2010/main" val="22709426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92500" lnSpcReduction="10000"/>
          </a:bodyPr>
          <a:lstStyle/>
          <a:p>
            <a:pPr>
              <a:spcAft>
                <a:spcPts val="1800"/>
              </a:spcAft>
            </a:pPr>
            <a:r>
              <a:rPr lang="en-US" dirty="0"/>
              <a:t>Our courses, students, and teaching approaches</a:t>
            </a:r>
          </a:p>
          <a:p>
            <a:pPr>
              <a:spcAft>
                <a:spcPts val="1800"/>
              </a:spcAft>
            </a:pPr>
            <a:r>
              <a:rPr lang="en-US" dirty="0"/>
              <a:t>The </a:t>
            </a:r>
            <a:r>
              <a:rPr lang="en-US" dirty="0" smtClean="0"/>
              <a:t>Islands – a brief tour</a:t>
            </a:r>
            <a:endParaRPr lang="en-US" dirty="0"/>
          </a:p>
          <a:p>
            <a:pPr>
              <a:spcAft>
                <a:spcPts val="1800"/>
              </a:spcAft>
            </a:pPr>
            <a:r>
              <a:rPr lang="en-US" dirty="0" smtClean="0"/>
              <a:t>Islands Projects</a:t>
            </a:r>
          </a:p>
          <a:p>
            <a:pPr lvl="1">
              <a:spcAft>
                <a:spcPts val="1800"/>
              </a:spcAft>
            </a:pPr>
            <a:r>
              <a:rPr lang="en-US" dirty="0" smtClean="0"/>
              <a:t>Structure and timing</a:t>
            </a:r>
          </a:p>
          <a:p>
            <a:pPr lvl="1">
              <a:spcAft>
                <a:spcPts val="1800"/>
              </a:spcAft>
            </a:pPr>
            <a:r>
              <a:rPr lang="en-US" dirty="0" smtClean="0"/>
              <a:t>Example </a:t>
            </a:r>
            <a:r>
              <a:rPr lang="en-US" dirty="0"/>
              <a:t>projects</a:t>
            </a:r>
          </a:p>
          <a:p>
            <a:pPr lvl="1">
              <a:spcAft>
                <a:spcPts val="1800"/>
              </a:spcAft>
            </a:pPr>
            <a:r>
              <a:rPr lang="en-US" dirty="0"/>
              <a:t>Benefits and challenges</a:t>
            </a:r>
          </a:p>
          <a:p>
            <a:pPr>
              <a:spcAft>
                <a:spcPts val="1800"/>
              </a:spcAft>
            </a:pPr>
            <a:r>
              <a:rPr lang="en-US" dirty="0"/>
              <a:t>Where to get more info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Outline</a:t>
            </a:r>
          </a:p>
        </p:txBody>
      </p:sp>
      <p:pic>
        <p:nvPicPr>
          <p:cNvPr id="7" name="Content Placeholder 11">
            <a:extLst>
              <a:ext uri="{FF2B5EF4-FFF2-40B4-BE49-F238E27FC236}">
                <a16:creationId xmlns="" xmlns:a16="http://schemas.microsoft.com/office/drawing/2014/main" id="{2D47EB9B-0CAC-214D-9FEC-21DD06260D5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0" y="182061"/>
            <a:ext cx="2046515" cy="1194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7112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457200" y="1376921"/>
            <a:ext cx="8229600" cy="5027911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/>
              <a:t>Challenges in data collection:</a:t>
            </a:r>
          </a:p>
          <a:p>
            <a:pPr lvl="1"/>
            <a:r>
              <a:rPr lang="en-US" dirty="0"/>
              <a:t>Losing study participants when they were discharged from the hospital and can’t be found</a:t>
            </a:r>
          </a:p>
          <a:p>
            <a:pPr lvl="1"/>
            <a:r>
              <a:rPr lang="en-US" dirty="0"/>
              <a:t>Missing data when one student in the group forgets to take the measurements one day</a:t>
            </a:r>
          </a:p>
          <a:p>
            <a:r>
              <a:rPr lang="en-US" b="1" dirty="0"/>
              <a:t>Challenges with Islanders: </a:t>
            </a:r>
          </a:p>
          <a:p>
            <a:pPr lvl="1"/>
            <a:r>
              <a:rPr lang="en-US" dirty="0"/>
              <a:t>Sleep at night</a:t>
            </a:r>
          </a:p>
          <a:p>
            <a:pPr lvl="1"/>
            <a:r>
              <a:rPr lang="en-US" dirty="0"/>
              <a:t>Can refuse to consent to your study</a:t>
            </a:r>
          </a:p>
          <a:p>
            <a:pPr lvl="1"/>
            <a:r>
              <a:rPr lang="en-US" dirty="0"/>
              <a:t>Can tell lies (in the interview and survey features)</a:t>
            </a:r>
          </a:p>
          <a:p>
            <a:r>
              <a:rPr lang="en-US" b="1" dirty="0"/>
              <a:t>Challenges in data management and analysis:</a:t>
            </a:r>
          </a:p>
          <a:p>
            <a:pPr lvl="1"/>
            <a:r>
              <a:rPr lang="en-US" dirty="0"/>
              <a:t>There is no study database on the Islands for collecting all History information for study participants. </a:t>
            </a:r>
            <a:endParaRPr lang="en-US" dirty="0" smtClean="0"/>
          </a:p>
          <a:p>
            <a:pPr lvl="1"/>
            <a:r>
              <a:rPr lang="en-US" dirty="0" smtClean="0"/>
              <a:t>Nor </a:t>
            </a:r>
            <a:r>
              <a:rPr lang="en-US" dirty="0"/>
              <a:t>is there any built-in analysis software.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</a:t>
            </a:r>
            <a:r>
              <a:rPr lang="en-US" dirty="0" smtClean="0"/>
              <a:t>Moments: Examples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3348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="" xmlns:a16="http://schemas.microsoft.com/office/drawing/2014/main" id="{7B61F3EA-CAF4-D24B-AF70-586E36D74C6A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>
              <a:spcAft>
                <a:spcPts val="1800"/>
              </a:spcAft>
            </a:pPr>
            <a:r>
              <a:rPr lang="en-US" dirty="0"/>
              <a:t>Island projects can be time intensive for the </a:t>
            </a:r>
            <a:r>
              <a:rPr lang="en-US" dirty="0" smtClean="0"/>
              <a:t>students (and for the TA/consultants and the instructors). </a:t>
            </a:r>
            <a:endParaRPr lang="en-US" dirty="0"/>
          </a:p>
          <a:p>
            <a:pPr>
              <a:spcAft>
                <a:spcPts val="1800"/>
              </a:spcAft>
            </a:pPr>
            <a:r>
              <a:rPr lang="en-US" dirty="0"/>
              <a:t>Students sometimes find group work challenging.</a:t>
            </a:r>
          </a:p>
          <a:p>
            <a:pPr>
              <a:spcAft>
                <a:spcPts val="1800"/>
              </a:spcAft>
            </a:pPr>
            <a:r>
              <a:rPr lang="en-US" dirty="0"/>
              <a:t>Students’ lack of knowledge of advanced methods (e.g. for correlated data) can constrain the types of studies they can do.</a:t>
            </a:r>
          </a:p>
        </p:txBody>
      </p:sp>
      <p:sp>
        <p:nvSpPr>
          <p:cNvPr id="3" name="Title 2">
            <a:extLst>
              <a:ext uri="{FF2B5EF4-FFF2-40B4-BE49-F238E27FC236}">
                <a16:creationId xmlns="" xmlns:a16="http://schemas.microsoft.com/office/drawing/2014/main" id="{21759D19-80F7-BC40-B49C-84D48D0AB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</a:t>
            </a:r>
          </a:p>
        </p:txBody>
      </p:sp>
    </p:spTree>
    <p:extLst>
      <p:ext uri="{BB962C8B-B14F-4D97-AF65-F5344CB8AC3E}">
        <p14:creationId xmlns:p14="http://schemas.microsoft.com/office/powerpoint/2010/main" val="25993589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457200" y="1376921"/>
            <a:ext cx="8229600" cy="4719079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Minnesota’s mirror site:</a:t>
            </a:r>
          </a:p>
          <a:p>
            <a:pPr lvl="1"/>
            <a:r>
              <a:rPr lang="en-US" dirty="0" smtClean="0">
                <a:hlinkClick r:id="rId3"/>
              </a:rPr>
              <a:t>https://theislands.umn.edu/</a:t>
            </a:r>
            <a:endParaRPr lang="en-US" dirty="0" smtClean="0"/>
          </a:p>
          <a:p>
            <a:r>
              <a:rPr lang="en-US" dirty="0" smtClean="0"/>
              <a:t>Instructor access (to Minnesota mirror site):</a:t>
            </a:r>
          </a:p>
          <a:p>
            <a:pPr lvl="1"/>
            <a:r>
              <a:rPr lang="en-US" dirty="0" smtClean="0"/>
              <a:t>Email your name, email, institution and department to </a:t>
            </a:r>
            <a:r>
              <a:rPr lang="en-US" dirty="0" smtClean="0">
                <a:hlinkClick r:id="rId4"/>
              </a:rPr>
              <a:t>theislands@umn.edu</a:t>
            </a:r>
            <a:r>
              <a:rPr lang="en-US" dirty="0" smtClean="0"/>
              <a:t> to be added to the instructor list</a:t>
            </a:r>
          </a:p>
          <a:p>
            <a:r>
              <a:rPr lang="en-US" dirty="0" smtClean="0"/>
              <a:t>Additional materials can be found in this Google Drive folder:</a:t>
            </a:r>
          </a:p>
          <a:p>
            <a:pPr lvl="1"/>
            <a:r>
              <a:rPr lang="en-US" dirty="0" smtClean="0">
                <a:hlinkClick r:id="rId5"/>
              </a:rPr>
              <a:t>https://tinyurl.com/JSM2019-IslandsProject</a:t>
            </a:r>
            <a:endParaRPr lang="en-US" dirty="0" smtClean="0"/>
          </a:p>
          <a:p>
            <a:pPr lvl="1"/>
            <a:r>
              <a:rPr lang="en-US" dirty="0" smtClean="0"/>
              <a:t>Contents:</a:t>
            </a:r>
          </a:p>
          <a:p>
            <a:pPr lvl="2"/>
            <a:r>
              <a:rPr lang="en-US" dirty="0" smtClean="0"/>
              <a:t>These slides</a:t>
            </a:r>
          </a:p>
          <a:p>
            <a:pPr lvl="2"/>
            <a:r>
              <a:rPr lang="en-US" dirty="0" smtClean="0"/>
              <a:t>The </a:t>
            </a:r>
            <a:r>
              <a:rPr lang="en-US" i="1" dirty="0" smtClean="0"/>
              <a:t>Islands Exploration Activity </a:t>
            </a:r>
            <a:r>
              <a:rPr lang="en-US" dirty="0" smtClean="0"/>
              <a:t>worksheet</a:t>
            </a:r>
          </a:p>
          <a:p>
            <a:pPr lvl="2"/>
            <a:r>
              <a:rPr lang="en-US" dirty="0" smtClean="0"/>
              <a:t>An </a:t>
            </a:r>
            <a:r>
              <a:rPr lang="en-US" i="1" dirty="0" smtClean="0"/>
              <a:t>Islands Project Overview </a:t>
            </a:r>
            <a:endParaRPr lang="en-US" i="1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More information: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03853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dirty="0"/>
              <a:t>UMN Biostatistics &amp; Statistics instructors</a:t>
            </a:r>
          </a:p>
          <a:p>
            <a:pPr lvl="1"/>
            <a:r>
              <a:rPr lang="en-US" dirty="0"/>
              <a:t>Lynn </a:t>
            </a:r>
            <a:r>
              <a:rPr lang="en-US" dirty="0" err="1"/>
              <a:t>Eberly</a:t>
            </a:r>
            <a:r>
              <a:rPr lang="en-US" dirty="0"/>
              <a:t>, Rob Leduc, Greg </a:t>
            </a:r>
            <a:r>
              <a:rPr lang="en-US" dirty="0" err="1"/>
              <a:t>Grandits</a:t>
            </a:r>
            <a:r>
              <a:rPr lang="en-US" dirty="0"/>
              <a:t>, Susan </a:t>
            </a:r>
            <a:r>
              <a:rPr lang="en-US" dirty="0" err="1"/>
              <a:t>Telke</a:t>
            </a:r>
            <a:r>
              <a:rPr lang="en-US" dirty="0"/>
              <a:t>, Marta Shore, Barbara </a:t>
            </a:r>
            <a:r>
              <a:rPr lang="en-US" dirty="0" err="1"/>
              <a:t>Kuzmak</a:t>
            </a:r>
            <a:r>
              <a:rPr lang="en-US" dirty="0"/>
              <a:t>, Georgia Huang, Julian Wolfson</a:t>
            </a:r>
          </a:p>
          <a:p>
            <a:r>
              <a:rPr lang="en-US" dirty="0"/>
              <a:t>Collaboration with U. Queensland</a:t>
            </a:r>
          </a:p>
          <a:p>
            <a:pPr lvl="1"/>
            <a:r>
              <a:rPr lang="en-US" dirty="0" smtClean="0"/>
              <a:t>Led by Susan </a:t>
            </a:r>
            <a:r>
              <a:rPr lang="en-US" dirty="0" err="1"/>
              <a:t>Telke</a:t>
            </a:r>
            <a:r>
              <a:rPr lang="en-US" dirty="0"/>
              <a:t> </a:t>
            </a:r>
            <a:r>
              <a:rPr lang="en-US" dirty="0" smtClean="0"/>
              <a:t>and Sara Hurley</a:t>
            </a:r>
            <a:endParaRPr lang="en-US" dirty="0"/>
          </a:p>
          <a:p>
            <a:r>
              <a:rPr lang="en-US" dirty="0"/>
              <a:t>Technical support</a:t>
            </a:r>
          </a:p>
          <a:p>
            <a:pPr lvl="1"/>
            <a:r>
              <a:rPr lang="en-US" dirty="0"/>
              <a:t>Sara Hurley (SPH Director of E-learning </a:t>
            </a:r>
            <a:r>
              <a:rPr lang="en-US" dirty="0" smtClean="0"/>
              <a:t>Services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Chris Campbell, “Island(s) RA”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Acknowledgements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25012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025" y="1139825"/>
            <a:ext cx="8742363" cy="5108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Questions?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6920"/>
            <a:ext cx="8229600" cy="4871479"/>
          </a:xfrm>
        </p:spPr>
        <p:txBody>
          <a:bodyPr>
            <a:normAutofit/>
          </a:bodyPr>
          <a:lstStyle/>
          <a:p>
            <a:pPr marL="0" indent="0" algn="ctr">
              <a:spcBef>
                <a:spcPts val="0"/>
              </a:spcBef>
              <a:buNone/>
            </a:pPr>
            <a:endParaRPr lang="en-US" dirty="0"/>
          </a:p>
          <a:p>
            <a:pPr marL="0" indent="0" algn="ctr">
              <a:spcBef>
                <a:spcPts val="0"/>
              </a:spcBef>
              <a:buNone/>
            </a:pPr>
            <a:endParaRPr lang="en-US" dirty="0"/>
          </a:p>
          <a:p>
            <a:pPr marL="0" indent="0" algn="ctr">
              <a:spcBef>
                <a:spcPts val="0"/>
              </a:spcBef>
              <a:buNone/>
            </a:pPr>
            <a:endParaRPr lang="en-US" dirty="0"/>
          </a:p>
          <a:p>
            <a:pPr marL="0" indent="0" algn="ctr">
              <a:spcBef>
                <a:spcPts val="0"/>
              </a:spcBef>
              <a:buNone/>
            </a:pPr>
            <a:endParaRPr lang="en-US" dirty="0"/>
          </a:p>
          <a:p>
            <a:pPr marL="0" indent="0" algn="ctr">
              <a:spcBef>
                <a:spcPts val="0"/>
              </a:spcBef>
              <a:buNone/>
            </a:pPr>
            <a:endParaRPr lang="en-US" dirty="0"/>
          </a:p>
          <a:p>
            <a:pPr marL="0" indent="0" algn="ctr">
              <a:spcBef>
                <a:spcPts val="0"/>
              </a:spcBef>
              <a:buNone/>
            </a:pPr>
            <a:endParaRPr lang="en-US" sz="4000" b="1" dirty="0"/>
          </a:p>
          <a:p>
            <a:pPr marL="0" indent="0" algn="ctr">
              <a:spcBef>
                <a:spcPts val="0"/>
              </a:spcBef>
              <a:buNone/>
            </a:pPr>
            <a:endParaRPr lang="en-US" sz="4000" b="1" dirty="0"/>
          </a:p>
          <a:p>
            <a:pPr marL="0" indent="0" algn="ctr">
              <a:spcBef>
                <a:spcPts val="0"/>
              </a:spcBef>
              <a:buNone/>
            </a:pPr>
            <a:r>
              <a:rPr lang="en-US" sz="4000" b="1" dirty="0"/>
              <a:t>brea0022@umn.edu</a:t>
            </a:r>
          </a:p>
        </p:txBody>
      </p:sp>
    </p:spTree>
    <p:extLst>
      <p:ext uri="{BB962C8B-B14F-4D97-AF65-F5344CB8AC3E}">
        <p14:creationId xmlns:p14="http://schemas.microsoft.com/office/powerpoint/2010/main" val="42657299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1">
            <a:extLst>
              <a:ext uri="{FF2B5EF4-FFF2-40B4-BE49-F238E27FC236}">
                <a16:creationId xmlns="" xmlns:a16="http://schemas.microsoft.com/office/drawing/2014/main" id="{C1E1F4C7-6711-914D-A6D8-B87D1BAF8E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Courses and Students</a:t>
            </a:r>
            <a:endParaRPr lang="en-US" sz="3200" dirty="0"/>
          </a:p>
        </p:txBody>
      </p:sp>
      <p:sp>
        <p:nvSpPr>
          <p:cNvPr id="27" name="Folded Corner 26">
            <a:extLst>
              <a:ext uri="{FF2B5EF4-FFF2-40B4-BE49-F238E27FC236}">
                <a16:creationId xmlns="" xmlns:a16="http://schemas.microsoft.com/office/drawing/2014/main" id="{BD751140-A3AF-5140-B243-347ED5341011}"/>
              </a:ext>
            </a:extLst>
          </p:cNvPr>
          <p:cNvSpPr/>
          <p:nvPr/>
        </p:nvSpPr>
        <p:spPr bwMode="auto">
          <a:xfrm>
            <a:off x="5334000" y="1409700"/>
            <a:ext cx="2514600" cy="533400"/>
          </a:xfrm>
          <a:prstGeom prst="foldedCorner">
            <a:avLst/>
          </a:prstGeom>
          <a:solidFill>
            <a:srgbClr val="8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400" b="1" dirty="0">
                <a:solidFill>
                  <a:schemeClr val="bg1"/>
                </a:solidFill>
                <a:latin typeface="Arial" charset="0"/>
                <a:ea typeface="ＭＳ Ｐゴシック" pitchFamily="16" charset="-128"/>
              </a:rPr>
              <a:t>Class Format: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ＭＳ Ｐゴシック" pitchFamily="16" charset="-128"/>
            </a:endParaRPr>
          </a:p>
        </p:txBody>
      </p:sp>
      <p:sp>
        <p:nvSpPr>
          <p:cNvPr id="29" name="Folded Corner 28">
            <a:extLst>
              <a:ext uri="{FF2B5EF4-FFF2-40B4-BE49-F238E27FC236}">
                <a16:creationId xmlns="" xmlns:a16="http://schemas.microsoft.com/office/drawing/2014/main" id="{095D5465-C974-3243-8ECD-576E35E10F55}"/>
              </a:ext>
            </a:extLst>
          </p:cNvPr>
          <p:cNvSpPr/>
          <p:nvPr/>
        </p:nvSpPr>
        <p:spPr bwMode="auto">
          <a:xfrm>
            <a:off x="685800" y="4074690"/>
            <a:ext cx="2514600" cy="533400"/>
          </a:xfrm>
          <a:prstGeom prst="foldedCorner">
            <a:avLst/>
          </a:prstGeom>
          <a:solidFill>
            <a:srgbClr val="8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400" b="1" dirty="0">
                <a:solidFill>
                  <a:srgbClr val="FFFFFF"/>
                </a:solidFill>
                <a:latin typeface="Arial" charset="0"/>
                <a:ea typeface="ＭＳ Ｐゴシック" pitchFamily="16" charset="-128"/>
              </a:rPr>
              <a:t>Class Size: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rgbClr val="FFFFFF"/>
              </a:solidFill>
              <a:effectLst/>
              <a:latin typeface="Arial" charset="0"/>
              <a:ea typeface="ＭＳ Ｐゴシック" pitchFamily="16" charset="-128"/>
            </a:endParaRPr>
          </a:p>
        </p:txBody>
      </p:sp>
      <p:sp>
        <p:nvSpPr>
          <p:cNvPr id="30" name="Folded Corner 29">
            <a:extLst>
              <a:ext uri="{FF2B5EF4-FFF2-40B4-BE49-F238E27FC236}">
                <a16:creationId xmlns="" xmlns:a16="http://schemas.microsoft.com/office/drawing/2014/main" id="{3BE1D72A-F778-A94B-9394-70B513457920}"/>
              </a:ext>
            </a:extLst>
          </p:cNvPr>
          <p:cNvSpPr/>
          <p:nvPr/>
        </p:nvSpPr>
        <p:spPr bwMode="auto">
          <a:xfrm>
            <a:off x="5334000" y="4036590"/>
            <a:ext cx="2514600" cy="914400"/>
          </a:xfrm>
          <a:prstGeom prst="foldedCorner">
            <a:avLst/>
          </a:prstGeom>
          <a:solidFill>
            <a:srgbClr val="8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400" b="1" dirty="0">
                <a:solidFill>
                  <a:srgbClr val="FFFFFF"/>
                </a:solidFill>
                <a:latin typeface="Arial" charset="0"/>
                <a:ea typeface="ＭＳ Ｐゴシック" pitchFamily="16" charset="-128"/>
              </a:rPr>
              <a:t>Student Background 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rgbClr val="FFFFFF"/>
              </a:solidFill>
              <a:effectLst/>
              <a:latin typeface="Arial" charset="0"/>
              <a:ea typeface="ＭＳ Ｐゴシック" pitchFamily="16" charset="-128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="" xmlns:a16="http://schemas.microsoft.com/office/drawing/2014/main" id="{400A7EC7-8FC3-6141-A984-550AAF080E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000" y="2488941"/>
            <a:ext cx="1323557" cy="1323557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="" xmlns:a16="http://schemas.microsoft.com/office/drawing/2014/main" id="{6FA96818-9218-A14D-8546-85148D0395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1" y="2565141"/>
            <a:ext cx="990600" cy="1323557"/>
          </a:xfrm>
          <a:prstGeom prst="rect">
            <a:avLst/>
          </a:prstGeom>
        </p:spPr>
      </p:pic>
      <p:sp>
        <p:nvSpPr>
          <p:cNvPr id="33" name="Content Placeholder 3">
            <a:extLst>
              <a:ext uri="{FF2B5EF4-FFF2-40B4-BE49-F238E27FC236}">
                <a16:creationId xmlns="" xmlns:a16="http://schemas.microsoft.com/office/drawing/2014/main" id="{8E7DA332-12EE-224D-BE93-0A9D78BE7C1C}"/>
              </a:ext>
            </a:extLst>
          </p:cNvPr>
          <p:cNvSpPr txBox="1">
            <a:spLocks/>
          </p:cNvSpPr>
          <p:nvPr/>
        </p:nvSpPr>
        <p:spPr>
          <a:xfrm>
            <a:off x="5105400" y="2107941"/>
            <a:ext cx="3657600" cy="2057400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rgbClr val="757679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In-person          Online</a:t>
            </a:r>
          </a:p>
          <a:p>
            <a:endParaRPr lang="en-US" sz="2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       &amp;</a:t>
            </a:r>
          </a:p>
        </p:txBody>
      </p:sp>
      <p:sp>
        <p:nvSpPr>
          <p:cNvPr id="34" name="Oval 33">
            <a:extLst>
              <a:ext uri="{FF2B5EF4-FFF2-40B4-BE49-F238E27FC236}">
                <a16:creationId xmlns="" xmlns:a16="http://schemas.microsoft.com/office/drawing/2014/main" id="{3704F9A9-B196-7847-B4A4-DF25D9B7E88A}"/>
              </a:ext>
            </a:extLst>
          </p:cNvPr>
          <p:cNvSpPr/>
          <p:nvPr/>
        </p:nvSpPr>
        <p:spPr bwMode="auto">
          <a:xfrm>
            <a:off x="381000" y="4874790"/>
            <a:ext cx="762000" cy="76200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/>
                <a:ea typeface="ＭＳ Ｐゴシック" pitchFamily="16" charset="-128"/>
                <a:cs typeface="Times New Roman"/>
              </a:rPr>
              <a:t>25</a:t>
            </a:r>
          </a:p>
        </p:txBody>
      </p:sp>
      <p:sp>
        <p:nvSpPr>
          <p:cNvPr id="35" name="Oval 34">
            <a:extLst>
              <a:ext uri="{FF2B5EF4-FFF2-40B4-BE49-F238E27FC236}">
                <a16:creationId xmlns="" xmlns:a16="http://schemas.microsoft.com/office/drawing/2014/main" id="{79C7E2FC-B418-A542-B579-4FC1A2D1ACBA}"/>
              </a:ext>
            </a:extLst>
          </p:cNvPr>
          <p:cNvSpPr/>
          <p:nvPr/>
        </p:nvSpPr>
        <p:spPr bwMode="auto">
          <a:xfrm>
            <a:off x="2133600" y="4722390"/>
            <a:ext cx="1447800" cy="1295400"/>
          </a:xfrm>
          <a:prstGeom prst="ellipse">
            <a:avLst/>
          </a:prstGeom>
          <a:solidFill>
            <a:srgbClr val="FF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/>
                <a:ea typeface="ＭＳ Ｐゴシック" pitchFamily="16" charset="-128"/>
                <a:cs typeface="Times New Roman"/>
              </a:rPr>
              <a:t>150</a:t>
            </a:r>
          </a:p>
        </p:txBody>
      </p:sp>
      <p:sp>
        <p:nvSpPr>
          <p:cNvPr id="36" name="Content Placeholder 3">
            <a:extLst>
              <a:ext uri="{FF2B5EF4-FFF2-40B4-BE49-F238E27FC236}">
                <a16:creationId xmlns="" xmlns:a16="http://schemas.microsoft.com/office/drawing/2014/main" id="{95627D2A-DC15-9444-AD70-38FE67843A6D}"/>
              </a:ext>
            </a:extLst>
          </p:cNvPr>
          <p:cNvSpPr txBox="1">
            <a:spLocks/>
          </p:cNvSpPr>
          <p:nvPr/>
        </p:nvSpPr>
        <p:spPr>
          <a:xfrm>
            <a:off x="381000" y="4950990"/>
            <a:ext cx="2971800" cy="1219200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rgbClr val="757679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 to</a:t>
            </a:r>
          </a:p>
          <a:p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		   </a:t>
            </a:r>
          </a:p>
          <a:p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Students</a:t>
            </a:r>
          </a:p>
        </p:txBody>
      </p:sp>
      <p:sp>
        <p:nvSpPr>
          <p:cNvPr id="37" name="Content Placeholder 3">
            <a:extLst>
              <a:ext uri="{FF2B5EF4-FFF2-40B4-BE49-F238E27FC236}">
                <a16:creationId xmlns="" xmlns:a16="http://schemas.microsoft.com/office/drawing/2014/main" id="{E25B27F1-A4C6-1845-B109-46395D0F8E1D}"/>
              </a:ext>
            </a:extLst>
          </p:cNvPr>
          <p:cNvSpPr txBox="1">
            <a:spLocks/>
          </p:cNvSpPr>
          <p:nvPr/>
        </p:nvSpPr>
        <p:spPr>
          <a:xfrm>
            <a:off x="3962400" y="5027190"/>
            <a:ext cx="2971800" cy="1600200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rgbClr val="757679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 graduate students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Health-related graduate students</a:t>
            </a:r>
          </a:p>
        </p:txBody>
      </p:sp>
      <p:sp>
        <p:nvSpPr>
          <p:cNvPr id="38" name="Content Placeholder 3">
            <a:extLst>
              <a:ext uri="{FF2B5EF4-FFF2-40B4-BE49-F238E27FC236}">
                <a16:creationId xmlns="" xmlns:a16="http://schemas.microsoft.com/office/drawing/2014/main" id="{B15936B3-05A1-4640-A926-AD0765199FB1}"/>
              </a:ext>
            </a:extLst>
          </p:cNvPr>
          <p:cNvSpPr txBox="1">
            <a:spLocks/>
          </p:cNvSpPr>
          <p:nvPr/>
        </p:nvSpPr>
        <p:spPr>
          <a:xfrm>
            <a:off x="6629400" y="5027189"/>
            <a:ext cx="2667000" cy="1852449"/>
          </a:xfrm>
          <a:prstGeom prst="rect">
            <a:avLst/>
          </a:prstGeom>
        </p:spPr>
        <p:txBody>
          <a:bodyPr>
            <a:normAutofit lnSpcReduction="10000"/>
          </a:bodyPr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rgbClr val="757679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Medical and PH professionals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Undergraduates interested in PH or medicine</a:t>
            </a:r>
          </a:p>
        </p:txBody>
      </p:sp>
      <p:sp>
        <p:nvSpPr>
          <p:cNvPr id="42" name="Folded Corner 41">
            <a:extLst>
              <a:ext uri="{FF2B5EF4-FFF2-40B4-BE49-F238E27FC236}">
                <a16:creationId xmlns="" xmlns:a16="http://schemas.microsoft.com/office/drawing/2014/main" id="{6B7DAFDB-6541-A44B-8D58-1DC68C0FFD09}"/>
              </a:ext>
            </a:extLst>
          </p:cNvPr>
          <p:cNvSpPr/>
          <p:nvPr/>
        </p:nvSpPr>
        <p:spPr bwMode="auto">
          <a:xfrm>
            <a:off x="685800" y="1371600"/>
            <a:ext cx="2514600" cy="533400"/>
          </a:xfrm>
          <a:prstGeom prst="foldedCorner">
            <a:avLst/>
          </a:prstGeom>
          <a:solidFill>
            <a:srgbClr val="8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400" b="1" dirty="0">
                <a:solidFill>
                  <a:schemeClr val="bg1"/>
                </a:solidFill>
                <a:latin typeface="Arial" charset="0"/>
                <a:ea typeface="ＭＳ Ｐゴシック" pitchFamily="16" charset="-128"/>
              </a:rPr>
              <a:t>Courses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ＭＳ Ｐゴシック" pitchFamily="16" charset="-128"/>
            </a:endParaRPr>
          </a:p>
        </p:txBody>
      </p:sp>
      <p:sp>
        <p:nvSpPr>
          <p:cNvPr id="43" name="Content Placeholder 3">
            <a:extLst>
              <a:ext uri="{FF2B5EF4-FFF2-40B4-BE49-F238E27FC236}">
                <a16:creationId xmlns="" xmlns:a16="http://schemas.microsoft.com/office/drawing/2014/main" id="{73CB1FCF-F164-5D4A-8DC5-89DE51586AB6}"/>
              </a:ext>
            </a:extLst>
          </p:cNvPr>
          <p:cNvSpPr txBox="1">
            <a:spLocks/>
          </p:cNvSpPr>
          <p:nvPr/>
        </p:nvSpPr>
        <p:spPr>
          <a:xfrm>
            <a:off x="190501" y="2013630"/>
            <a:ext cx="4533900" cy="1527660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rgbClr val="757679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Biostatistical Literacy </a:t>
            </a:r>
            <a:r>
              <a:rPr lang="en-US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PubH</a:t>
            </a:r>
            <a:r>
              <a:rPr lang="en-US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6414)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Biostatistics I &amp; II </a:t>
            </a:r>
            <a:r>
              <a:rPr lang="en-US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PubH</a:t>
            </a:r>
            <a:r>
              <a:rPr lang="en-US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6450 &amp; 6451)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 to Clinical Trials </a:t>
            </a:r>
            <a:r>
              <a:rPr lang="en-US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PubH</a:t>
            </a:r>
            <a:r>
              <a:rPr lang="en-US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3415/7415)</a:t>
            </a:r>
          </a:p>
        </p:txBody>
      </p:sp>
    </p:spTree>
    <p:extLst>
      <p:ext uri="{BB962C8B-B14F-4D97-AF65-F5344CB8AC3E}">
        <p14:creationId xmlns:p14="http://schemas.microsoft.com/office/powerpoint/2010/main" val="7931874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>
              <a:spcAft>
                <a:spcPts val="1800"/>
              </a:spcAft>
            </a:pPr>
            <a:r>
              <a:rPr lang="en-US" dirty="0"/>
              <a:t>Goal: To make our courses (in-person and online) more active, relevant, and effective</a:t>
            </a:r>
          </a:p>
          <a:p>
            <a:pPr lvl="1">
              <a:spcAft>
                <a:spcPts val="1800"/>
              </a:spcAft>
            </a:pPr>
            <a:r>
              <a:rPr lang="en-US" dirty="0"/>
              <a:t>Partially or fully flipped courses</a:t>
            </a:r>
          </a:p>
          <a:p>
            <a:pPr lvl="1">
              <a:spcAft>
                <a:spcPts val="1800"/>
              </a:spcAft>
            </a:pPr>
            <a:r>
              <a:rPr lang="en-US" dirty="0"/>
              <a:t>Active learning in the classroom</a:t>
            </a:r>
          </a:p>
          <a:p>
            <a:pPr lvl="1">
              <a:spcAft>
                <a:spcPts val="1800"/>
              </a:spcAft>
            </a:pPr>
            <a:r>
              <a:rPr lang="en-US" dirty="0"/>
              <a:t>Collaborative answer keys for activities</a:t>
            </a:r>
          </a:p>
          <a:p>
            <a:pPr lvl="1">
              <a:spcAft>
                <a:spcPts val="1800"/>
              </a:spcAft>
            </a:pPr>
            <a:r>
              <a:rPr lang="en-US" b="1" dirty="0"/>
              <a:t>Group projects using The Islands</a:t>
            </a:r>
          </a:p>
          <a:p>
            <a:pPr>
              <a:spcAft>
                <a:spcPts val="1800"/>
              </a:spcAft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Teaching Approaches</a:t>
            </a:r>
          </a:p>
        </p:txBody>
      </p:sp>
    </p:spTree>
    <p:extLst>
      <p:ext uri="{BB962C8B-B14F-4D97-AF65-F5344CB8AC3E}">
        <p14:creationId xmlns:p14="http://schemas.microsoft.com/office/powerpoint/2010/main" val="28144293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pPr>
              <a:spcAft>
                <a:spcPts val="1800"/>
              </a:spcAft>
            </a:pPr>
            <a:r>
              <a:rPr lang="en-US" dirty="0"/>
              <a:t>Students work in </a:t>
            </a:r>
            <a:r>
              <a:rPr lang="en-US" u="sng" dirty="0"/>
              <a:t>groups</a:t>
            </a:r>
            <a:r>
              <a:rPr lang="en-US" dirty="0"/>
              <a:t> to </a:t>
            </a:r>
            <a:r>
              <a:rPr lang="en-US" b="1" dirty="0"/>
              <a:t>design</a:t>
            </a:r>
            <a:r>
              <a:rPr lang="en-US" dirty="0"/>
              <a:t>, </a:t>
            </a:r>
            <a:r>
              <a:rPr lang="en-US" b="1" dirty="0"/>
              <a:t>conduct</a:t>
            </a:r>
            <a:r>
              <a:rPr lang="en-US" dirty="0"/>
              <a:t>, </a:t>
            </a:r>
            <a:r>
              <a:rPr lang="en-US" b="1" dirty="0"/>
              <a:t>analyze, and report</a:t>
            </a:r>
            <a:r>
              <a:rPr lang="en-US" dirty="0"/>
              <a:t> results of a study using the </a:t>
            </a:r>
            <a:r>
              <a:rPr lang="en-US" dirty="0" smtClean="0"/>
              <a:t>virtual world of The Islands</a:t>
            </a:r>
            <a:r>
              <a:rPr lang="en-US" dirty="0"/>
              <a:t>.</a:t>
            </a:r>
          </a:p>
          <a:p>
            <a:pPr lvl="1">
              <a:spcAft>
                <a:spcPts val="1800"/>
              </a:spcAft>
            </a:pPr>
            <a:r>
              <a:rPr lang="en-US" dirty="0"/>
              <a:t>Groups of ~2 to 6 students.</a:t>
            </a:r>
          </a:p>
          <a:p>
            <a:pPr lvl="1">
              <a:spcAft>
                <a:spcPts val="1800"/>
              </a:spcAft>
            </a:pPr>
            <a:r>
              <a:rPr lang="en-US" dirty="0"/>
              <a:t>TAs serve as statistical consultants</a:t>
            </a:r>
          </a:p>
          <a:p>
            <a:pPr>
              <a:spcAft>
                <a:spcPts val="1800"/>
              </a:spcAft>
            </a:pPr>
            <a:r>
              <a:rPr lang="en-US" dirty="0"/>
              <a:t>Students present their findings in a </a:t>
            </a:r>
            <a:r>
              <a:rPr lang="en-US" b="1" dirty="0"/>
              <a:t>research paper </a:t>
            </a:r>
            <a:r>
              <a:rPr lang="en-US" dirty="0"/>
              <a:t>or </a:t>
            </a:r>
            <a:r>
              <a:rPr lang="en-US" b="1" dirty="0"/>
              <a:t>poster session </a:t>
            </a:r>
            <a:r>
              <a:rPr lang="en-US" dirty="0"/>
              <a:t>at the end of the course.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Islands Project Overview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684709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0" y="152400"/>
            <a:ext cx="2095500" cy="279400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03FFF1EE-AE26-2D43-82D3-CA0DDB347D4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14400" y="6019800"/>
            <a:ext cx="5791200" cy="838199"/>
          </a:xfrm>
        </p:spPr>
        <p:txBody>
          <a:bodyPr>
            <a:normAutofit fontScale="77500" lnSpcReduction="20000"/>
          </a:bodyPr>
          <a:lstStyle/>
          <a:p>
            <a:r>
              <a:rPr lang="en-US" sz="1900" dirty="0" smtClean="0"/>
              <a:t>1. Bulmer</a:t>
            </a:r>
            <a:r>
              <a:rPr lang="en-US" sz="1900" dirty="0"/>
              <a:t>, M., &amp; </a:t>
            </a:r>
            <a:r>
              <a:rPr lang="en-US" sz="1900" dirty="0" err="1"/>
              <a:t>Haladyn</a:t>
            </a:r>
            <a:r>
              <a:rPr lang="en-US" sz="1900" dirty="0"/>
              <a:t>, J.K. (2011). Life on an Island.: A simulated population to support student projects in statistics. </a:t>
            </a:r>
            <a:r>
              <a:rPr lang="en-US" sz="1900" i="1" dirty="0"/>
              <a:t>Technology Innovations in Statistics Education, 5</a:t>
            </a:r>
            <a:r>
              <a:rPr lang="en-US" sz="1900" dirty="0"/>
              <a:t>(1). </a:t>
            </a:r>
            <a:r>
              <a:rPr lang="en-US" sz="1900" dirty="0">
                <a:hlinkClick r:id="rId4"/>
              </a:rPr>
              <a:t>http://escholarship.org/uc/item/2q0740hv</a:t>
            </a:r>
            <a:endParaRPr lang="en-US" sz="1900" dirty="0"/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57200" y="1376921"/>
            <a:ext cx="7620000" cy="4642879"/>
          </a:xfrm>
        </p:spPr>
        <p:txBody>
          <a:bodyPr>
            <a:normAutofit/>
          </a:bodyPr>
          <a:lstStyle/>
          <a:p>
            <a:pPr>
              <a:spcAft>
                <a:spcPts val="1200"/>
              </a:spcAft>
            </a:pPr>
            <a:r>
              <a:rPr lang="en-US" dirty="0"/>
              <a:t>Created by Michael Bulmer </a:t>
            </a:r>
            <a:r>
              <a:rPr lang="en-US" sz="2100" dirty="0"/>
              <a:t>(University of </a:t>
            </a:r>
            <a:r>
              <a:rPr lang="en-US" sz="2100" dirty="0" smtClean="0"/>
              <a:t>Queensland)</a:t>
            </a:r>
            <a:r>
              <a:rPr lang="en-US" sz="2100" baseline="30000" dirty="0" smtClean="0"/>
              <a:t>1</a:t>
            </a:r>
            <a:endParaRPr lang="en-US" baseline="30000" dirty="0"/>
          </a:p>
          <a:p>
            <a:pPr lvl="1">
              <a:spcAft>
                <a:spcPts val="1200"/>
              </a:spcAft>
            </a:pPr>
            <a:r>
              <a:rPr lang="en-US" dirty="0"/>
              <a:t>Originally had one island (called “The Island”)</a:t>
            </a:r>
          </a:p>
          <a:p>
            <a:pPr lvl="1">
              <a:spcAft>
                <a:spcPts val="1200"/>
              </a:spcAft>
            </a:pPr>
            <a:r>
              <a:rPr lang="en-US" dirty="0"/>
              <a:t>Now has </a:t>
            </a:r>
            <a:r>
              <a:rPr lang="en-US" dirty="0" smtClean="0"/>
              <a:t>three </a:t>
            </a:r>
            <a:r>
              <a:rPr lang="en-US" dirty="0"/>
              <a:t>islands</a:t>
            </a:r>
          </a:p>
          <a:p>
            <a:pPr>
              <a:spcAft>
                <a:spcPts val="1200"/>
              </a:spcAft>
            </a:pPr>
            <a:r>
              <a:rPr lang="en-US" dirty="0"/>
              <a:t>We </a:t>
            </a:r>
            <a:r>
              <a:rPr lang="en-US" dirty="0" smtClean="0"/>
              <a:t>(Univ. of Minnesota, </a:t>
            </a:r>
            <a:r>
              <a:rPr lang="en-US" dirty="0"/>
              <a:t>Division of Biostatistics) began using it in 2012</a:t>
            </a:r>
          </a:p>
          <a:p>
            <a:pPr lvl="1">
              <a:spcAft>
                <a:spcPts val="1200"/>
              </a:spcAft>
            </a:pPr>
            <a:r>
              <a:rPr lang="en-US" dirty="0"/>
              <a:t>Collaborated with Dr. Bulmer to add features to facilitate medical studies (e.g. clinics, </a:t>
            </a:r>
            <a:r>
              <a:rPr lang="en-US" dirty="0" smtClean="0"/>
              <a:t>hospitals)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Islands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66522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="" xmlns:a16="http://schemas.microsoft.com/office/drawing/2014/main" id="{3BA7FC77-4CCB-BD46-A2C4-3474502CAC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hlinkClick r:id="rId2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https://theislands.umn.edu/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1066800"/>
            <a:ext cx="9144000" cy="5309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386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Brief Video Tour of The Islands (5:13)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1CF89ECB-1A77-814A-B3C8-1A28FB1C9B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zoom_0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066800"/>
            <a:ext cx="9144000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733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pPr>
              <a:spcAft>
                <a:spcPts val="1800"/>
              </a:spcAft>
            </a:pPr>
            <a:r>
              <a:rPr lang="en-US" dirty="0"/>
              <a:t>Students work in </a:t>
            </a:r>
            <a:r>
              <a:rPr lang="en-US" u="sng" dirty="0"/>
              <a:t>groups</a:t>
            </a:r>
            <a:r>
              <a:rPr lang="en-US" dirty="0"/>
              <a:t> to </a:t>
            </a:r>
            <a:r>
              <a:rPr lang="en-US" b="1" dirty="0"/>
              <a:t>design</a:t>
            </a:r>
            <a:r>
              <a:rPr lang="en-US" dirty="0"/>
              <a:t>, </a:t>
            </a:r>
            <a:r>
              <a:rPr lang="en-US" b="1" dirty="0"/>
              <a:t>conduct</a:t>
            </a:r>
            <a:r>
              <a:rPr lang="en-US" dirty="0"/>
              <a:t>, </a:t>
            </a:r>
            <a:r>
              <a:rPr lang="en-US" b="1" dirty="0"/>
              <a:t>analyze, and report</a:t>
            </a:r>
            <a:r>
              <a:rPr lang="en-US" dirty="0"/>
              <a:t> results of a study using the Islands.</a:t>
            </a:r>
          </a:p>
          <a:p>
            <a:pPr lvl="1">
              <a:spcAft>
                <a:spcPts val="1800"/>
              </a:spcAft>
            </a:pPr>
            <a:r>
              <a:rPr lang="en-US" dirty="0"/>
              <a:t>Groups of ~2 to 6 students.</a:t>
            </a:r>
          </a:p>
          <a:p>
            <a:pPr lvl="1">
              <a:spcAft>
                <a:spcPts val="1800"/>
              </a:spcAft>
            </a:pPr>
            <a:r>
              <a:rPr lang="en-US" dirty="0"/>
              <a:t>TAs serve as statistical consultants</a:t>
            </a:r>
          </a:p>
          <a:p>
            <a:pPr>
              <a:spcAft>
                <a:spcPts val="1800"/>
              </a:spcAft>
            </a:pPr>
            <a:r>
              <a:rPr lang="en-US" dirty="0"/>
              <a:t>Students present their findings in a </a:t>
            </a:r>
            <a:r>
              <a:rPr lang="en-US" b="1" dirty="0"/>
              <a:t>research paper </a:t>
            </a:r>
            <a:r>
              <a:rPr lang="en-US" dirty="0"/>
              <a:t>or </a:t>
            </a:r>
            <a:r>
              <a:rPr lang="en-US" b="1" dirty="0"/>
              <a:t>poster session </a:t>
            </a:r>
            <a:r>
              <a:rPr lang="en-US" dirty="0"/>
              <a:t>at the end of the course.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Islands Project Overview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0086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09"/>
  <p:tag name="MMPROD_UIDATA" val="&lt;database version=&quot;7.0&quot;&gt;&lt;object type=&quot;1&quot; unique_id=&quot;10001&quot;&gt;&lt;object type=&quot;8&quot; unique_id=&quot;10002&quot;&gt;&lt;/object&gt;&lt;object type=&quot;2&quot; unique_id=&quot;10003&quot;&gt;&lt;object type=&quot;3&quot; unique_id=&quot;10004&quot;&gt;&lt;property id=&quot;20148&quot; value=&quot;5&quot;/&gt;&lt;property id=&quot;20300&quot; value=&quot;Slide 1 - &amp;quot;Engaging Students with Biostatistics by Conducting Clinical Trials on The Island&amp;quot;&quot;/&gt;&lt;property id=&quot;20307&quot; value=&quot;256&quot;/&gt;&lt;/object&gt;&lt;object type=&quot;3&quot; unique_id=&quot;11884&quot;&gt;&lt;property id=&quot;20148&quot; value=&quot;5&quot;/&gt;&lt;property id=&quot;20300&quot; value=&quot;Slide 22 - &amp;quot;Acknowledgements&amp;quot;&quot;/&gt;&lt;property id=&quot;20307&quot; value=&quot;291&quot;/&gt;&lt;/object&gt;&lt;object type=&quot;3&quot; unique_id=&quot;12323&quot;&gt;&lt;property id=&quot;20148&quot; value=&quot;5&quot;/&gt;&lt;property id=&quot;20300&quot; value=&quot;Slide 23 - &amp;quot;References&amp;quot;&quot;/&gt;&lt;property id=&quot;20307&quot; value=&quot;299&quot;/&gt;&lt;/object&gt;&lt;object type=&quot;3&quot; unique_id=&quot;14054&quot;&gt;&lt;property id=&quot;20148&quot; value=&quot;5&quot;/&gt;&lt;property id=&quot;20300&quot; value=&quot;Slide 5 - &amp;quot;Basic Island Project&amp;#x0D;&amp;#x0A;Fall 2012+&amp;quot;&quot;/&gt;&lt;property id=&quot;20307&quot; value=&quot;309&quot;/&gt;&lt;/object&gt;&lt;object type=&quot;3&quot; unique_id=&quot;14055&quot;&gt;&lt;property id=&quot;20148&quot; value=&quot;5&quot;/&gt;&lt;property id=&quot;20300&quot; value=&quot;Slide 19 - &amp;quot;Island Projects&amp;#x0D;&amp;#x0A;Benefits for students&amp;quot;&quot;/&gt;&lt;property id=&quot;20307&quot; value=&quot;312&quot;/&gt;&lt;/object&gt;&lt;object type=&quot;3&quot; unique_id=&quot;14056&quot;&gt;&lt;property id=&quot;20148&quot; value=&quot;5&quot;/&gt;&lt;property id=&quot;20300&quot; value=&quot;Slide 6 - &amp;quot;Collaborating Online&amp;quot;&quot;/&gt;&lt;property id=&quot;20307&quot; value=&quot;310&quot;/&gt;&lt;/object&gt;&lt;object type=&quot;3&quot; unique_id=&quot;14057&quot;&gt;&lt;property id=&quot;20148&quot; value=&quot;5&quot;/&gt;&lt;property id=&quot;20300&quot; value=&quot;Slide 13 - &amp;quot;Third Variation&amp;#x0D;&amp;#x0A;Statistical Consulting Course&amp;quot;&quot;/&gt;&lt;property id=&quot;20307&quot; value=&quot;311&quot;/&gt;&lt;/object&gt;&lt;object type=&quot;3&quot; unique_id=&quot;14119&quot;&gt;&lt;property id=&quot;20148&quot; value=&quot;5&quot;/&gt;&lt;property id=&quot;20300&quot; value=&quot;Slide 8 - &amp;quot;First Variation&amp;#x0D;&amp;#x0A;Clinical Trials Course&amp;quot;&quot;/&gt;&lt;property id=&quot;20307&quot; value=&quot;313&quot;/&gt;&lt;/object&gt;&lt;object type=&quot;3&quot; unique_id=&quot;14120&quot;&gt;&lt;property id=&quot;20148&quot; value=&quot;5&quot;/&gt;&lt;property id=&quot;20300&quot; value=&quot;Slide 10 - &amp;quot;Second Variation&amp;#x0D;&amp;#x0A;Summer Institute in Biostatistics&amp;quot;&quot;/&gt;&lt;property id=&quot;20307&quot; value=&quot;314&quot;/&gt;&lt;/object&gt;&lt;object type=&quot;3&quot; unique_id=&quot;14211&quot;&gt;&lt;property id=&quot;20148&quot; value=&quot;5&quot;/&gt;&lt;property id=&quot;20300&quot; value=&quot;Slide 3 - &amp;quot;Outline&amp;quot;&quot;/&gt;&lt;property id=&quot;20307&quot; value=&quot;318&quot;/&gt;&lt;/object&gt;&lt;object type=&quot;3&quot; unique_id=&quot;14212&quot;&gt;&lt;property id=&quot;20148&quot; value=&quot;5&quot;/&gt;&lt;property id=&quot;20300&quot; value=&quot;Slide 7 - &amp;quot;PubH 6414 Island Studies&amp;#x0D;&amp;#x0A;Fall 2013 Online Class&amp;quot;&quot;/&gt;&lt;property id=&quot;20307&quot; value=&quot;316&quot;/&gt;&lt;/object&gt;&lt;object type=&quot;3&quot; unique_id=&quot;14272&quot;&gt;&lt;property id=&quot;20148&quot; value=&quot;5&quot;/&gt;&lt;property id=&quot;20300&quot; value=&quot;Slide 18 - &amp;quot;Island Projects&amp;#x0D;&amp;#x0A;Benefits for instructors&amp;quot;&quot;/&gt;&lt;property id=&quot;20307&quot; value=&quot;320&quot;/&gt;&lt;/object&gt;&lt;object type=&quot;3&quot; unique_id=&quot;14293&quot;&gt;&lt;property id=&quot;20148&quot; value=&quot;5&quot;/&gt;&lt;property id=&quot;20300&quot; value=&quot;Slide 2 - &amp;quot;GAISE College Guidelines&amp;quot;&quot;/&gt;&lt;property id=&quot;20307&quot; value=&quot;321&quot;/&gt;&lt;/object&gt;&lt;object type=&quot;3&quot; unique_id=&quot;14872&quot;&gt;&lt;property id=&quot;20148&quot; value=&quot;5&quot;/&gt;&lt;property id=&quot;20300&quot; value=&quot;Slide 4 - &amp;quot;Theme&amp;#x0D;&amp;#x0A;Introductory Biostatistical Methods&amp;quot;&quot;/&gt;&lt;property id=&quot;20307&quot; value=&quot;325&quot;/&gt;&lt;/object&gt;&lt;object type=&quot;3&quot; unique_id=&quot;14874&quot;&gt;&lt;property id=&quot;20148&quot; value=&quot;5&quot;/&gt;&lt;property id=&quot;20300&quot; value=&quot;Slide 9 - &amp;quot;Clinical Trials Projects&amp;#x0D;&amp;#x0A;Fall 2013+&amp;quot;&quot;/&gt;&lt;property id=&quot;20307&quot; value=&quot;326&quot;/&gt;&lt;/object&gt;&lt;object type=&quot;3&quot; unique_id=&quot;14875&quot;&gt;&lt;property id=&quot;20148&quot; value=&quot;5&quot;/&gt;&lt;property id=&quot;20300&quot; value=&quot;Slide 11 - &amp;quot;SIBS Island Projects&amp;#x0D;&amp;#x0A;Summer 2013+&amp;quot;&quot;/&gt;&lt;property id=&quot;20307&quot; value=&quot;328&quot;/&gt;&lt;/object&gt;&lt;object type=&quot;3&quot; unique_id=&quot;14877&quot;&gt;&lt;property id=&quot;20148&quot; value=&quot;5&quot;/&gt;&lt;property id=&quot;20300&quot; value=&quot;Slide 14 - &amp;quot;Statistical Collaboration on the Island&amp;#x0D;&amp;#x0A;Spring 2014+&amp;quot;&quot;/&gt;&lt;property id=&quot;20307&quot; value=&quot;330&quot;/&gt;&lt;/object&gt;&lt;object type=&quot;3&quot; unique_id=&quot;14878&quot;&gt;&lt;property id=&quot;20148&quot; value=&quot;5&quot;/&gt;&lt;property id=&quot;20300&quot; value=&quot;Slide 15 - &amp;quot;Formal Evaluation&amp;quot;&quot;/&gt;&lt;property id=&quot;20307&quot; value=&quot;331&quot;/&gt;&lt;/object&gt;&lt;object type=&quot;3&quot; unique_id=&quot;14879&quot;&gt;&lt;property id=&quot;20148&quot; value=&quot;5&quot;/&gt;&lt;property id=&quot;20300&quot; value=&quot;Slide 16 - &amp;quot;Fourth Variation&amp;#x0D;&amp;#x0A;Biostatistical Literacy Course&amp;quot;&quot;/&gt;&lt;property id=&quot;20307&quot; value=&quot;332&quot;/&gt;&lt;/object&gt;&lt;object type=&quot;3&quot; unique_id=&quot;14880&quot;&gt;&lt;property id=&quot;20148&quot; value=&quot;5&quot;/&gt;&lt;property id=&quot;20300&quot; value=&quot;Slide 17 - &amp;quot;Expanded Statistical Collaboration &amp;#x0D;&amp;#x0A;Fall 2014+&amp;quot;&quot;/&gt;&lt;property id=&quot;20307&quot; value=&quot;333&quot;/&gt;&lt;/object&gt;&lt;object type=&quot;3&quot; unique_id=&quot;14881&quot;&gt;&lt;property id=&quot;20148&quot; value=&quot;5&quot;/&gt;&lt;property id=&quot;20300&quot; value=&quot;Slide 21 - &amp;quot;Island 2.0&amp;quot;&quot;/&gt;&lt;property id=&quot;20307&quot; value=&quot;335&quot;/&gt;&lt;/object&gt;&lt;object type=&quot;3&quot; unique_id=&quot;14986&quot;&gt;&lt;property id=&quot;20148&quot; value=&quot;5&quot;/&gt;&lt;property id=&quot;20300&quot; value=&quot;Slide 12 - &amp;quot;SIBS Island Projects&amp;#x0D;&amp;#x0A;Summer 2014 Class&amp;quot;&quot;/&gt;&lt;property id=&quot;20307&quot; value=&quot;336&quot;/&gt;&lt;/object&gt;&lt;object type=&quot;3&quot; unique_id=&quot;15330&quot;&gt;&lt;property id=&quot;20148&quot; value=&quot;5&quot;/&gt;&lt;property id=&quot;20300&quot; value=&quot;Slide 20 - &amp;quot;Island Projects&amp;#x0D;&amp;#x0A;Benefits for students&amp;quot;&quot;/&gt;&lt;property id=&quot;20307&quot; value=&quot;337&quot;/&gt;&lt;/object&gt;&lt;object type=&quot;3&quot; unique_id=&quot;16131&quot;&gt;&lt;property id=&quot;20148&quot; value=&quot;5&quot;/&gt;&lt;property id=&quot;20300&quot; value=&quot;Slide 24 - &amp;quot;Questions?&amp;quot;&quot;/&gt;&lt;property id=&quot;20307&quot; value=&quot;338&quot;/&gt;&lt;/object&gt;&lt;/object&gt;&lt;/object&gt;&lt;/database&gt;"/>
  <p:tag name="SECTOMILLISECCONVERTED" val="1"/>
</p:tagLst>
</file>

<file path=ppt/theme/theme1.xml><?xml version="1.0" encoding="utf-8"?>
<a:theme xmlns:a="http://schemas.openxmlformats.org/drawingml/2006/main" name="sph-powerpoint-v4">
  <a:themeElements>
    <a:clrScheme name="SPH_ColorPalette_2">
      <a:dk1>
        <a:srgbClr val="000000"/>
      </a:dk1>
      <a:lt1>
        <a:srgbClr val="FFFFFF"/>
      </a:lt1>
      <a:dk2>
        <a:srgbClr val="7A0019"/>
      </a:dk2>
      <a:lt2>
        <a:srgbClr val="FFCC3F"/>
      </a:lt2>
      <a:accent1>
        <a:srgbClr val="75787B"/>
      </a:accent1>
      <a:accent2>
        <a:srgbClr val="D0D0CE"/>
      </a:accent2>
      <a:accent3>
        <a:srgbClr val="236192"/>
      </a:accent3>
      <a:accent4>
        <a:srgbClr val="E04E39"/>
      </a:accent4>
      <a:accent5>
        <a:srgbClr val="006A52"/>
      </a:accent5>
      <a:accent6>
        <a:srgbClr val="D45D00"/>
      </a:accent6>
      <a:hlink>
        <a:srgbClr val="5BC2FF"/>
      </a:hlink>
      <a:folHlink>
        <a:srgbClr val="A4D65E"/>
      </a:folHlink>
    </a:clrScheme>
    <a:fontScheme name="Revolution">
      <a:majorFont>
        <a:latin typeface="Trebuchet MS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Trebuchet MS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sph-powerpoint-v4</Template>
  <TotalTime>4752</TotalTime>
  <Words>1195</Words>
  <Application>Microsoft Office PowerPoint</Application>
  <PresentationFormat>On-screen Show (4:3)</PresentationFormat>
  <Paragraphs>187</Paragraphs>
  <Slides>24</Slides>
  <Notes>16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ＭＳ Ｐゴシック</vt:lpstr>
      <vt:lpstr>Arial</vt:lpstr>
      <vt:lpstr>Calibri</vt:lpstr>
      <vt:lpstr>Lucida Grande</vt:lpstr>
      <vt:lpstr>Times New Roman</vt:lpstr>
      <vt:lpstr>Trebuchet MS</vt:lpstr>
      <vt:lpstr>sph-powerpoint-v4</vt:lpstr>
      <vt:lpstr>Out of the Classroom and Into the “Real” World: Learning Statistics by Doing Statistics with “The Islands”</vt:lpstr>
      <vt:lpstr>Outline</vt:lpstr>
      <vt:lpstr>Our Courses and Students</vt:lpstr>
      <vt:lpstr>Our Teaching Approaches</vt:lpstr>
      <vt:lpstr>Islands Project Overview</vt:lpstr>
      <vt:lpstr>The Islands</vt:lpstr>
      <vt:lpstr>https://theislands.umn.edu/ </vt:lpstr>
      <vt:lpstr>Brief Video Tour of The Islands (5:13)</vt:lpstr>
      <vt:lpstr>Islands Project Overview</vt:lpstr>
      <vt:lpstr>Islands Project Structure and Timing</vt:lpstr>
      <vt:lpstr>Islands Project Examples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Benefits for Instructors</vt:lpstr>
      <vt:lpstr>Benefits for Students</vt:lpstr>
      <vt:lpstr>Benefits for Students</vt:lpstr>
      <vt:lpstr>Learning Moments: Examples</vt:lpstr>
      <vt:lpstr>Challenges</vt:lpstr>
      <vt:lpstr>More information:</vt:lpstr>
      <vt:lpstr>Acknowledgements</vt:lpstr>
      <vt:lpstr>Questions?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 Defense of Art Appreciation: What your doctor does NOT need to know about statistics</dc:title>
  <dc:creator>Ann Brearley</dc:creator>
  <cp:lastModifiedBy>Ann Brearley</cp:lastModifiedBy>
  <cp:revision>303</cp:revision>
  <cp:lastPrinted>2013-08-02T16:19:19Z</cp:lastPrinted>
  <dcterms:created xsi:type="dcterms:W3CDTF">2013-01-24T14:06:57Z</dcterms:created>
  <dcterms:modified xsi:type="dcterms:W3CDTF">2019-07-23T03:11:13Z</dcterms:modified>
</cp:coreProperties>
</file>